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2"/>
  </p:notesMasterIdLst>
  <p:sldIdLst>
    <p:sldId id="706" r:id="rId2"/>
    <p:sldId id="582" r:id="rId3"/>
    <p:sldId id="583" r:id="rId4"/>
    <p:sldId id="584" r:id="rId5"/>
    <p:sldId id="585" r:id="rId6"/>
    <p:sldId id="587" r:id="rId7"/>
    <p:sldId id="588" r:id="rId8"/>
    <p:sldId id="634" r:id="rId9"/>
    <p:sldId id="625" r:id="rId10"/>
    <p:sldId id="591" r:id="rId11"/>
    <p:sldId id="273" r:id="rId12"/>
    <p:sldId id="593" r:id="rId13"/>
    <p:sldId id="597" r:id="rId14"/>
    <p:sldId id="684" r:id="rId15"/>
    <p:sldId id="596" r:id="rId16"/>
    <p:sldId id="601" r:id="rId17"/>
    <p:sldId id="699" r:id="rId18"/>
    <p:sldId id="602" r:id="rId19"/>
    <p:sldId id="606" r:id="rId20"/>
    <p:sldId id="608" r:id="rId21"/>
    <p:sldId id="610" r:id="rId22"/>
    <p:sldId id="681" r:id="rId23"/>
    <p:sldId id="686" r:id="rId24"/>
    <p:sldId id="615" r:id="rId25"/>
    <p:sldId id="614" r:id="rId26"/>
    <p:sldId id="682" r:id="rId27"/>
    <p:sldId id="616" r:id="rId28"/>
    <p:sldId id="623" r:id="rId29"/>
    <p:sldId id="617" r:id="rId30"/>
    <p:sldId id="694" r:id="rId31"/>
    <p:sldId id="693" r:id="rId32"/>
    <p:sldId id="641" r:id="rId33"/>
    <p:sldId id="680" r:id="rId34"/>
    <p:sldId id="666" r:id="rId35"/>
    <p:sldId id="657" r:id="rId36"/>
    <p:sldId id="655" r:id="rId37"/>
    <p:sldId id="619" r:id="rId38"/>
    <p:sldId id="691" r:id="rId39"/>
    <p:sldId id="683" r:id="rId40"/>
    <p:sldId id="368" r:id="rId41"/>
    <p:sldId id="366" r:id="rId42"/>
    <p:sldId id="689" r:id="rId43"/>
    <p:sldId id="384" r:id="rId44"/>
    <p:sldId id="385" r:id="rId45"/>
    <p:sldId id="630" r:id="rId46"/>
    <p:sldId id="705" r:id="rId47"/>
    <p:sldId id="685" r:id="rId48"/>
    <p:sldId id="690" r:id="rId49"/>
    <p:sldId id="478" r:id="rId50"/>
    <p:sldId id="612" r:id="rId51"/>
    <p:sldId id="692" r:id="rId52"/>
    <p:sldId id="479" r:id="rId53"/>
    <p:sldId id="480" r:id="rId54"/>
    <p:sldId id="611" r:id="rId55"/>
    <p:sldId id="382" r:id="rId56"/>
    <p:sldId id="383" r:id="rId57"/>
    <p:sldId id="675" r:id="rId58"/>
    <p:sldId id="396" r:id="rId59"/>
    <p:sldId id="407" r:id="rId60"/>
    <p:sldId id="700" r:id="rId61"/>
    <p:sldId id="629" r:id="rId62"/>
    <p:sldId id="411" r:id="rId63"/>
    <p:sldId id="697" r:id="rId64"/>
    <p:sldId id="412" r:id="rId65"/>
    <p:sldId id="698" r:id="rId66"/>
    <p:sldId id="627" r:id="rId67"/>
    <p:sldId id="701" r:id="rId68"/>
    <p:sldId id="397" r:id="rId69"/>
    <p:sldId id="399" r:id="rId70"/>
    <p:sldId id="400" r:id="rId71"/>
    <p:sldId id="401" r:id="rId72"/>
    <p:sldId id="417" r:id="rId73"/>
    <p:sldId id="418" r:id="rId74"/>
    <p:sldId id="695" r:id="rId75"/>
    <p:sldId id="403" r:id="rId76"/>
    <p:sldId id="703" r:id="rId77"/>
    <p:sldId id="448" r:id="rId78"/>
    <p:sldId id="704" r:id="rId79"/>
    <p:sldId id="702" r:id="rId80"/>
    <p:sldId id="419" r:id="rId81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91" d="100"/>
          <a:sy n="91" d="100"/>
        </p:scale>
        <p:origin x="-80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F9E2B-CDEF-4C53-A67A-9890E7BBC454}" type="datetimeFigureOut">
              <a:rPr lang="es-ES" smtClean="0"/>
              <a:pPr/>
              <a:t>22/11/2019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4BF11-5A1C-46D4-AC3C-230A19126D2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1724d4a78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Google Shape;29;g1724d4a78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432560" y="269923"/>
            <a:ext cx="7406640" cy="1104138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2" name="21 Subtítulo"/>
          <p:cNvSpPr>
            <a:spLocks noGrp="1"/>
          </p:cNvSpPr>
          <p:nvPr>
            <p:ph type="subTitle" idx="1"/>
          </p:nvPr>
        </p:nvSpPr>
        <p:spPr>
          <a:xfrm>
            <a:off x="1432560" y="1387548"/>
            <a:ext cx="7406640" cy="131445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22/11/2019</a:t>
            </a:fld>
            <a:endParaRPr lang="es-ES"/>
          </a:p>
        </p:txBody>
      </p:sp>
      <p:sp>
        <p:nvSpPr>
          <p:cNvPr id="20" name="1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Elipse"/>
          <p:cNvSpPr/>
          <p:nvPr/>
        </p:nvSpPr>
        <p:spPr>
          <a:xfrm>
            <a:off x="921433" y="1060352"/>
            <a:ext cx="210312" cy="157734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Elipse"/>
          <p:cNvSpPr/>
          <p:nvPr/>
        </p:nvSpPr>
        <p:spPr>
          <a:xfrm>
            <a:off x="1157176" y="1008762"/>
            <a:ext cx="64008" cy="48006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22/11/2019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58000" y="205980"/>
            <a:ext cx="1828800" cy="4388644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143000" y="205980"/>
            <a:ext cx="5562600" cy="4388644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22/11/2019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22/11/2019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2282890" y="-41"/>
            <a:ext cx="6858000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78392" y="1950244"/>
            <a:ext cx="6400800" cy="17145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578392" y="800100"/>
            <a:ext cx="6400800" cy="1132284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22/11/2019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9 Rectángulo"/>
          <p:cNvSpPr/>
          <p:nvPr/>
        </p:nvSpPr>
        <p:spPr bwMode="invGray">
          <a:xfrm>
            <a:off x="2286000" y="0"/>
            <a:ext cx="76200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7 Elipse"/>
          <p:cNvSpPr/>
          <p:nvPr/>
        </p:nvSpPr>
        <p:spPr>
          <a:xfrm>
            <a:off x="2172321" y="2110992"/>
            <a:ext cx="210312" cy="157734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Elipse"/>
          <p:cNvSpPr/>
          <p:nvPr/>
        </p:nvSpPr>
        <p:spPr>
          <a:xfrm>
            <a:off x="2408064" y="2059403"/>
            <a:ext cx="64008" cy="48006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35608" y="205740"/>
            <a:ext cx="7498080" cy="857250"/>
          </a:xfrm>
        </p:spPr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435608" y="1143000"/>
            <a:ext cx="3657600" cy="34975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276088" y="1143000"/>
            <a:ext cx="3657600" cy="34975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22/11/2019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870252"/>
            <a:ext cx="8229600" cy="85725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246209"/>
            <a:ext cx="4023360" cy="48006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63440" y="246209"/>
            <a:ext cx="4023360" cy="48006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727002"/>
            <a:ext cx="4023360" cy="30861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63440" y="727002"/>
            <a:ext cx="4023360" cy="30861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22/11/2019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35608" y="205740"/>
            <a:ext cx="7498080" cy="857250"/>
          </a:xfrm>
        </p:spPr>
        <p:txBody>
          <a:bodyPr anchor="ctr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22/11/2019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014984" y="0"/>
            <a:ext cx="8129016" cy="51435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22/11/2019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5 Rectángulo"/>
          <p:cNvSpPr/>
          <p:nvPr/>
        </p:nvSpPr>
        <p:spPr bwMode="invGray">
          <a:xfrm>
            <a:off x="1014984" y="-41"/>
            <a:ext cx="73152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62583"/>
            <a:ext cx="3810000" cy="871538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57200" y="1055223"/>
            <a:ext cx="3810000" cy="523875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153400" cy="29944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22/11/2019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886896" y="800100"/>
            <a:ext cx="2743200" cy="14859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04C801-82B3-481E-AD95-0E0AEBDC4ACC}" type="datetimeFigureOut">
              <a:rPr lang="es-ES" smtClean="0"/>
              <a:pPr/>
              <a:t>22/11/2019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762000" y="800100"/>
            <a:ext cx="4572000" cy="3429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838200" y="857253"/>
            <a:ext cx="4419600" cy="2635898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9" name="8 Proceso"/>
          <p:cNvSpPr/>
          <p:nvPr/>
        </p:nvSpPr>
        <p:spPr>
          <a:xfrm rot="19468671">
            <a:off x="396725" y="715756"/>
            <a:ext cx="685800" cy="153233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9 Proceso"/>
          <p:cNvSpPr/>
          <p:nvPr/>
        </p:nvSpPr>
        <p:spPr>
          <a:xfrm rot="2103354" flipH="1">
            <a:off x="5003667" y="702589"/>
            <a:ext cx="649224" cy="153233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838200" y="3600450"/>
            <a:ext cx="4419600" cy="5715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488C4"/>
            </a:gs>
            <a:gs pos="53000">
              <a:srgbClr val="D4DEFF"/>
            </a:gs>
            <a:gs pos="83000">
              <a:srgbClr val="D4DEFF"/>
            </a:gs>
            <a:gs pos="100000">
              <a:srgbClr val="96AB9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ircular"/>
          <p:cNvSpPr/>
          <p:nvPr/>
        </p:nvSpPr>
        <p:spPr>
          <a:xfrm>
            <a:off x="-815927" y="-611941"/>
            <a:ext cx="1638887" cy="1229165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7 Elipse"/>
          <p:cNvSpPr/>
          <p:nvPr/>
        </p:nvSpPr>
        <p:spPr>
          <a:xfrm>
            <a:off x="168817" y="15827"/>
            <a:ext cx="1702191" cy="1276643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10 Anillo"/>
          <p:cNvSpPr/>
          <p:nvPr/>
        </p:nvSpPr>
        <p:spPr>
          <a:xfrm rot="2315675">
            <a:off x="182882" y="791308"/>
            <a:ext cx="1125717" cy="826968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1012874" y="-41"/>
            <a:ext cx="8131127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4 Marcador de título"/>
          <p:cNvSpPr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Marcador de texto"/>
          <p:cNvSpPr>
            <a:spLocks noGrp="1"/>
          </p:cNvSpPr>
          <p:nvPr>
            <p:ph type="body" idx="1"/>
          </p:nvPr>
        </p:nvSpPr>
        <p:spPr>
          <a:xfrm>
            <a:off x="1435608" y="1085850"/>
            <a:ext cx="7498080" cy="360045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24" name="23 Marcador de fecha"/>
          <p:cNvSpPr>
            <a:spLocks noGrp="1"/>
          </p:cNvSpPr>
          <p:nvPr>
            <p:ph type="dt" sz="half" idx="2"/>
          </p:nvPr>
        </p:nvSpPr>
        <p:spPr>
          <a:xfrm>
            <a:off x="3581400" y="4729162"/>
            <a:ext cx="2133600" cy="357188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9A04C801-82B3-481E-AD95-0E0AEBDC4ACC}" type="datetimeFigureOut">
              <a:rPr lang="es-ES" smtClean="0"/>
              <a:pPr/>
              <a:t>22/11/2019</a:t>
            </a:fld>
            <a:endParaRPr lang="es-ES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715000" y="4729162"/>
            <a:ext cx="2895600" cy="357188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s-ES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13648" y="4729162"/>
            <a:ext cx="457200" cy="3571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25FF559B-05D3-46D8-9C8B-3ABC9EABC30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5" name="14 Rectángulo"/>
          <p:cNvSpPr/>
          <p:nvPr/>
        </p:nvSpPr>
        <p:spPr bwMode="invGray">
          <a:xfrm>
            <a:off x="1014984" y="-41"/>
            <a:ext cx="73152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jpeg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8"/>
          <p:cNvPicPr preferRelativeResize="0"/>
          <p:nvPr/>
        </p:nvPicPr>
        <p:blipFill rotWithShape="1">
          <a:blip r:embed="rId3" cstate="print">
            <a:alphaModFix/>
          </a:blip>
          <a:srcRect r="8825"/>
          <a:stretch/>
        </p:blipFill>
        <p:spPr>
          <a:xfrm>
            <a:off x="10500" y="0"/>
            <a:ext cx="23081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>
            <a:spLocks noGrp="1"/>
          </p:cNvSpPr>
          <p:nvPr>
            <p:ph type="ctrTitle" idx="4294967295"/>
          </p:nvPr>
        </p:nvSpPr>
        <p:spPr>
          <a:xfrm>
            <a:off x="2666350" y="575600"/>
            <a:ext cx="5684400" cy="17081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dirty="0" smtClean="0"/>
              <a:t>¿Por qué los programadores deberíamos preocuparnos por la seguridad?</a:t>
            </a:r>
            <a:endParaRPr sz="2200" dirty="0"/>
          </a:p>
        </p:txBody>
      </p:sp>
      <p:sp>
        <p:nvSpPr>
          <p:cNvPr id="35" name="Google Shape;35;p8"/>
          <p:cNvSpPr txBox="1"/>
          <p:nvPr/>
        </p:nvSpPr>
        <p:spPr>
          <a:xfrm>
            <a:off x="3451672" y="3268825"/>
            <a:ext cx="48429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>
                <a:latin typeface="Roboto"/>
                <a:ea typeface="Roboto"/>
                <a:cs typeface="Roboto"/>
                <a:sym typeface="Roboto"/>
              </a:rPr>
              <a:t>Jose Antonio Bautista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Programador</a:t>
            </a: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" name="Google Shape;37;p8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7473925" y="4632764"/>
            <a:ext cx="1432924" cy="3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ttps://lh3.googleusercontent.com/a-/AAuE7mB2MrTmSLgJkJaVj6C5l7gUJWwqwBMlhmTJNfAi=s96-cc-r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1800" y="3291830"/>
            <a:ext cx="648072" cy="648072"/>
          </a:xfrm>
          <a:prstGeom prst="rect">
            <a:avLst/>
          </a:prstGeom>
          <a:noFill/>
        </p:spPr>
      </p:pic>
      <p:sp>
        <p:nvSpPr>
          <p:cNvPr id="10" name="9 CuadroTexto"/>
          <p:cNvSpPr txBox="1"/>
          <p:nvPr/>
        </p:nvSpPr>
        <p:spPr>
          <a:xfrm>
            <a:off x="2937496" y="4640237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/>
              <a:t>@jbautistam</a:t>
            </a:r>
            <a:endParaRPr lang="es-ES" sz="1400" dirty="0"/>
          </a:p>
        </p:txBody>
      </p:sp>
      <p:pic>
        <p:nvPicPr>
          <p:cNvPr id="11" name="Picture 4" descr="Resultado de imagen de icono twitter sin fond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83768" y="4568229"/>
            <a:ext cx="498351" cy="3737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1115616" y="3540953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buFont typeface="Arial" pitchFamily="34" charset="0"/>
              <a:buChar char="•"/>
            </a:pPr>
            <a:r>
              <a:rPr lang="es-ES_tradnl" sz="2400" dirty="0" smtClean="0"/>
              <a:t>No es necesario que te preocupes por la seguridad de tus aplicaciones: alguien lo hará.</a:t>
            </a:r>
            <a:endParaRPr lang="es-ES" sz="2400" dirty="0"/>
          </a:p>
        </p:txBody>
      </p:sp>
      <p:sp>
        <p:nvSpPr>
          <p:cNvPr id="8" name="7 CuadroTexto"/>
          <p:cNvSpPr txBox="1"/>
          <p:nvPr/>
        </p:nvSpPr>
        <p:spPr>
          <a:xfrm>
            <a:off x="1043608" y="1221600"/>
            <a:ext cx="77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buFont typeface="Arial" pitchFamily="34" charset="0"/>
              <a:buChar char="•"/>
            </a:pPr>
            <a:r>
              <a:rPr lang="es-ES_tradnl" sz="2400" dirty="0" smtClean="0"/>
              <a:t>Tus datos son privados ahora. </a:t>
            </a:r>
            <a:endParaRPr lang="es-ES" sz="24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43609" y="2279508"/>
            <a:ext cx="6237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buFont typeface="Arial" pitchFamily="34" charset="0"/>
              <a:buChar char="•"/>
            </a:pPr>
            <a:r>
              <a:rPr lang="es-ES_tradnl" sz="2400" dirty="0" smtClean="0"/>
              <a:t>Tu aplicación es segura en este instante.</a:t>
            </a:r>
            <a:endParaRPr lang="es-ES" sz="2400" dirty="0"/>
          </a:p>
        </p:txBody>
      </p:sp>
      <p:sp>
        <p:nvSpPr>
          <p:cNvPr id="10" name="13 Título"/>
          <p:cNvSpPr txBox="1">
            <a:spLocks/>
          </p:cNvSpPr>
          <p:nvPr/>
        </p:nvSpPr>
        <p:spPr>
          <a:xfrm>
            <a:off x="323528" y="249492"/>
            <a:ext cx="8299648" cy="540060"/>
          </a:xfrm>
          <a:prstGeom prst="rect">
            <a:avLst/>
          </a:prstGeom>
        </p:spPr>
        <p:txBody>
          <a:bodyPr anchor="b"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Tres ideas básicas 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sobre seguridad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851920" y="2715766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smtClean="0">
                <a:solidFill>
                  <a:srgbClr val="FF0000"/>
                </a:solidFill>
              </a:rPr>
              <a:t>Ahora ya no.</a:t>
            </a:r>
            <a:endParaRPr lang="es-E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8" grpId="0" build="allAtOnce"/>
      <p:bldP spid="9" grpId="0" build="allAtOnce"/>
      <p:bldP spid="11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1815666"/>
            <a:ext cx="9144000" cy="135015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dirty="0" smtClean="0"/>
              <a:t>¿Qué pensamos los programadores sobre la seguridad?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https://www.enriquedans.com/wp-content/uploads/2015/08/AshleyMadis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186526"/>
            <a:ext cx="6120680" cy="3617472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1475656" y="681540"/>
            <a:ext cx="70567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000" b="1" dirty="0" smtClean="0"/>
              <a:t>Corolario: </a:t>
            </a:r>
            <a:r>
              <a:rPr lang="es-ES_tradnl" sz="2000" dirty="0" smtClean="0"/>
              <a:t>por eso todo va cifrado con HTTPs</a:t>
            </a:r>
            <a:endParaRPr lang="es-ES" sz="2000" dirty="0"/>
          </a:p>
        </p:txBody>
      </p:sp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07504" y="249492"/>
            <a:ext cx="9036496" cy="48605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s-ES_tradnl" sz="3600" dirty="0" smtClean="0"/>
              <a:t>La seguridad es un problema de sistemas</a:t>
            </a:r>
          </a:p>
        </p:txBody>
      </p:sp>
      <p:sp>
        <p:nvSpPr>
          <p:cNvPr id="9" name="8 Elipse"/>
          <p:cNvSpPr/>
          <p:nvPr/>
        </p:nvSpPr>
        <p:spPr>
          <a:xfrm>
            <a:off x="6732240" y="4011910"/>
            <a:ext cx="936104" cy="720080"/>
          </a:xfrm>
          <a:prstGeom prst="ellipse">
            <a:avLst/>
          </a:prstGeom>
          <a:solidFill>
            <a:srgbClr val="C00000">
              <a:alpha val="2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-20538"/>
            <a:ext cx="9144000" cy="540060"/>
          </a:xfrm>
        </p:spPr>
        <p:txBody>
          <a:bodyPr>
            <a:normAutofit fontScale="90000"/>
          </a:bodyPr>
          <a:lstStyle/>
          <a:p>
            <a:r>
              <a:rPr lang="es-ES_tradnl" sz="3600" dirty="0" smtClean="0"/>
              <a:t>Ya nos ocuparemos de asegurar el sistema</a:t>
            </a:r>
            <a:endParaRPr lang="es-ES" sz="3600" dirty="0"/>
          </a:p>
        </p:txBody>
      </p:sp>
      <p:pic>
        <p:nvPicPr>
          <p:cNvPr id="31746" name="Picture 2" descr="Resultado de imagen de lexnet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1700" y="897564"/>
            <a:ext cx="5400600" cy="1831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5 CuadroTexto"/>
          <p:cNvSpPr txBox="1"/>
          <p:nvPr/>
        </p:nvSpPr>
        <p:spPr>
          <a:xfrm>
            <a:off x="1907704" y="3003798"/>
            <a:ext cx="6768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000" b="1" dirty="0" smtClean="0"/>
              <a:t>https://lexnet.com?exp=132</a:t>
            </a:r>
            <a:endParaRPr lang="es-ES" sz="2000" dirty="0"/>
          </a:p>
        </p:txBody>
      </p:sp>
      <p:sp>
        <p:nvSpPr>
          <p:cNvPr id="5" name="4 Rectángulo"/>
          <p:cNvSpPr/>
          <p:nvPr/>
        </p:nvSpPr>
        <p:spPr>
          <a:xfrm>
            <a:off x="1979712" y="3075806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es-ES_tradnl" b="1" dirty="0" smtClean="0"/>
          </a:p>
          <a:p>
            <a:pPr>
              <a:lnSpc>
                <a:spcPct val="150000"/>
              </a:lnSpc>
            </a:pPr>
            <a:r>
              <a:rPr lang="es-ES_tradnl" b="1" dirty="0" smtClean="0"/>
              <a:t>                    https://lexnet.com?exp=133</a:t>
            </a:r>
            <a:endParaRPr lang="es-ES" dirty="0" smtClean="0"/>
          </a:p>
          <a:p>
            <a:pPr>
              <a:lnSpc>
                <a:spcPct val="150000"/>
              </a:lnSpc>
            </a:pPr>
            <a:r>
              <a:rPr lang="es-ES_tradnl" b="1" dirty="0" smtClean="0"/>
              <a:t>                    https://lexnet.com?exp=134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622897"/>
            <a:ext cx="5688632" cy="41090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886960"/>
            <a:ext cx="5520433" cy="3412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8" name="7 Rectángulo"/>
          <p:cNvSpPr/>
          <p:nvPr/>
        </p:nvSpPr>
        <p:spPr>
          <a:xfrm>
            <a:off x="0" y="4803998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https://www.troyhunt.com/controlling-vehicle-features-of-nissan/</a:t>
            </a:r>
            <a:endParaRPr lang="es-ES" sz="1400" dirty="0"/>
          </a:p>
        </p:txBody>
      </p:sp>
      <p:sp>
        <p:nvSpPr>
          <p:cNvPr id="5" name="4 Rectángulo"/>
          <p:cNvSpPr/>
          <p:nvPr/>
        </p:nvSpPr>
        <p:spPr>
          <a:xfrm>
            <a:off x="4019848" y="1005576"/>
            <a:ext cx="17042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13 Título"/>
          <p:cNvSpPr>
            <a:spLocks noGrp="1"/>
          </p:cNvSpPr>
          <p:nvPr>
            <p:ph type="ctrTitle"/>
          </p:nvPr>
        </p:nvSpPr>
        <p:spPr>
          <a:xfrm>
            <a:off x="0" y="-20538"/>
            <a:ext cx="9144000" cy="540060"/>
          </a:xfrm>
        </p:spPr>
        <p:txBody>
          <a:bodyPr>
            <a:normAutofit fontScale="90000"/>
          </a:bodyPr>
          <a:lstStyle/>
          <a:p>
            <a:r>
              <a:rPr lang="es-ES_tradnl" sz="3600" dirty="0" smtClean="0"/>
              <a:t>Ya nos ocuparemos de asegurar el sistema</a:t>
            </a:r>
            <a:endParaRPr lang="es-E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115616" y="2787774"/>
            <a:ext cx="727280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smtClean="0"/>
              <a:t>"Consideramos que no ha habido ningún fallo por nuestra parte, sino un delito de acceso ilícito a una web interna destinada a intercambio de datos dentro de la administración pública. </a:t>
            </a:r>
          </a:p>
          <a:p>
            <a:r>
              <a:rPr lang="es-ES_tradnl" sz="1600" dirty="0" smtClean="0"/>
              <a:t>….</a:t>
            </a:r>
            <a:endParaRPr lang="es-ES" sz="1600" dirty="0" smtClean="0"/>
          </a:p>
          <a:p>
            <a:r>
              <a:rPr lang="es-ES" sz="1600" b="1" dirty="0" smtClean="0"/>
              <a:t>El hecho de que la página no exigiera contraseñas no significa que se puede descargar y distribuir su contenido. Es como si uno va por la calle y ve un coche con las puertas abiertas y decide robar lo que hay en su interior</a:t>
            </a:r>
            <a:r>
              <a:rPr lang="es-ES" sz="1600" dirty="0" smtClean="0"/>
              <a:t>"</a:t>
            </a:r>
            <a:endParaRPr lang="es-ES" sz="1600" dirty="0"/>
          </a:p>
        </p:txBody>
      </p:sp>
      <p:sp>
        <p:nvSpPr>
          <p:cNvPr id="7" name="13 Título"/>
          <p:cNvSpPr txBox="1">
            <a:spLocks/>
          </p:cNvSpPr>
          <p:nvPr/>
        </p:nvSpPr>
        <p:spPr>
          <a:xfrm>
            <a:off x="0" y="-20538"/>
            <a:ext cx="9144000" cy="540060"/>
          </a:xfrm>
          <a:prstGeom prst="rect">
            <a:avLst/>
          </a:prstGeom>
        </p:spPr>
        <p:txBody>
          <a:bodyPr anchor="b"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6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Ya nos ocuparemos de asegurar el sistema</a:t>
            </a:r>
            <a:endParaRPr kumimoji="0" lang="es-ES" sz="3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2" descr="Resultado de imagen de lexnet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1700" y="771550"/>
            <a:ext cx="5400600" cy="1831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69472"/>
            <a:ext cx="9144000" cy="486054"/>
          </a:xfrm>
        </p:spPr>
        <p:txBody>
          <a:bodyPr>
            <a:noAutofit/>
          </a:bodyPr>
          <a:lstStyle/>
          <a:p>
            <a:r>
              <a:rPr lang="es-ES_tradnl" sz="3200" dirty="0" smtClean="0"/>
              <a:t>¿Quién se va a molestar en atacar mi sistema?</a:t>
            </a:r>
            <a:endParaRPr lang="es-ES" sz="3200" dirty="0"/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7059" y="627535"/>
            <a:ext cx="5769883" cy="394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Rectángulo"/>
          <p:cNvSpPr/>
          <p:nvPr/>
        </p:nvSpPr>
        <p:spPr>
          <a:xfrm>
            <a:off x="0" y="473199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 smtClean="0"/>
              <a:t>https://cybermap.kaspersky.com/es/</a:t>
            </a:r>
            <a:endParaRPr lang="es-E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8877" y="781072"/>
            <a:ext cx="7046246" cy="35813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8 Rectángulo"/>
          <p:cNvSpPr/>
          <p:nvPr/>
        </p:nvSpPr>
        <p:spPr>
          <a:xfrm>
            <a:off x="0" y="4712245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https://www.digicert.com/blog/scaling-identity-for-the-internet-of-things</a:t>
            </a:r>
            <a:endParaRPr lang="es-ES" sz="1600" dirty="0"/>
          </a:p>
        </p:txBody>
      </p:sp>
      <p:sp>
        <p:nvSpPr>
          <p:cNvPr id="8" name="13 Título"/>
          <p:cNvSpPr txBox="1">
            <a:spLocks/>
          </p:cNvSpPr>
          <p:nvPr/>
        </p:nvSpPr>
        <p:spPr>
          <a:xfrm>
            <a:off x="0" y="69472"/>
            <a:ext cx="9144000" cy="486054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¿Quién se va a molestar en atacar mi sistema?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093" y="1563638"/>
            <a:ext cx="8410007" cy="1944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620074"/>
            <a:ext cx="7560840" cy="42559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15466"/>
            <a:ext cx="9036496" cy="540060"/>
          </a:xfrm>
        </p:spPr>
        <p:txBody>
          <a:bodyPr>
            <a:noAutofit/>
          </a:bodyPr>
          <a:lstStyle/>
          <a:p>
            <a:r>
              <a:rPr lang="es-ES_tradnl" sz="3200" dirty="0" smtClean="0"/>
              <a:t>Los datos que almaceno no son importantes</a:t>
            </a:r>
            <a:endParaRPr lang="es-ES" sz="3200" dirty="0"/>
          </a:p>
        </p:txBody>
      </p:sp>
      <p:pic>
        <p:nvPicPr>
          <p:cNvPr id="1628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987574"/>
            <a:ext cx="3100325" cy="1944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628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0072" y="933568"/>
            <a:ext cx="3327155" cy="37264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2823" name="Picture 7" descr="El mapa no muestra datos del interior del PentÃ¡gono. (Foto: Strava)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3178640"/>
            <a:ext cx="3511330" cy="14813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5" name="14 Rectángulo"/>
          <p:cNvSpPr/>
          <p:nvPr/>
        </p:nvSpPr>
        <p:spPr>
          <a:xfrm>
            <a:off x="144016" y="4894008"/>
            <a:ext cx="8820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http://www.bbc.com/mundo/noticias-42859883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2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2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3" y="715984"/>
            <a:ext cx="5732459" cy="41240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13 Título"/>
          <p:cNvSpPr>
            <a:spLocks noGrp="1"/>
          </p:cNvSpPr>
          <p:nvPr>
            <p:ph type="ctrTitle"/>
          </p:nvPr>
        </p:nvSpPr>
        <p:spPr>
          <a:xfrm>
            <a:off x="0" y="69472"/>
            <a:ext cx="9036496" cy="486054"/>
          </a:xfrm>
        </p:spPr>
        <p:txBody>
          <a:bodyPr>
            <a:noAutofit/>
          </a:bodyPr>
          <a:lstStyle/>
          <a:p>
            <a:r>
              <a:rPr lang="es-ES_tradnl" sz="3200" dirty="0" smtClean="0"/>
              <a:t>El sistema operativo se encarga de eso …</a:t>
            </a:r>
            <a:endParaRPr lang="es-ES" sz="3200" dirty="0"/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3" y="681540"/>
            <a:ext cx="6048671" cy="4394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10 Rectángulo"/>
          <p:cNvSpPr/>
          <p:nvPr/>
        </p:nvSpPr>
        <p:spPr>
          <a:xfrm>
            <a:off x="2339752" y="4029912"/>
            <a:ext cx="3659229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/>
          <p:cNvSpPr/>
          <p:nvPr/>
        </p:nvSpPr>
        <p:spPr>
          <a:xfrm>
            <a:off x="2123728" y="735546"/>
            <a:ext cx="1726771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2123728" y="2571750"/>
            <a:ext cx="1922120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987574"/>
            <a:ext cx="4387840" cy="37264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843558"/>
            <a:ext cx="5832648" cy="37479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13 Título"/>
          <p:cNvSpPr txBox="1">
            <a:spLocks/>
          </p:cNvSpPr>
          <p:nvPr/>
        </p:nvSpPr>
        <p:spPr>
          <a:xfrm>
            <a:off x="0" y="107905"/>
            <a:ext cx="9144000" cy="591637"/>
          </a:xfrm>
          <a:prstGeom prst="rect">
            <a:avLst/>
          </a:prstGeom>
        </p:spPr>
        <p:txBody>
          <a:bodyPr anchor="b"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¿Por qué hablo sobre seguridad?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10" name="9 Grupo"/>
          <p:cNvGrpSpPr/>
          <p:nvPr/>
        </p:nvGrpSpPr>
        <p:grpSpPr>
          <a:xfrm>
            <a:off x="1979712" y="843558"/>
            <a:ext cx="5832648" cy="3788107"/>
            <a:chOff x="1691680" y="843558"/>
            <a:chExt cx="5832648" cy="3788107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91680" y="843558"/>
              <a:ext cx="5832648" cy="37881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7" name="6 Rectángulo"/>
            <p:cNvSpPr/>
            <p:nvPr/>
          </p:nvSpPr>
          <p:spPr>
            <a:xfrm>
              <a:off x="3419872" y="1347614"/>
              <a:ext cx="2376264" cy="93610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771550"/>
            <a:ext cx="4764490" cy="41044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3 Título"/>
          <p:cNvSpPr txBox="1">
            <a:spLocks/>
          </p:cNvSpPr>
          <p:nvPr/>
        </p:nvSpPr>
        <p:spPr>
          <a:xfrm>
            <a:off x="0" y="36004"/>
            <a:ext cx="9144000" cy="519522"/>
          </a:xfrm>
          <a:prstGeom prst="rect">
            <a:avLst/>
          </a:prstGeom>
        </p:spPr>
        <p:txBody>
          <a:bodyPr anchor="b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3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Esto ocurre por no utilizar el sistema operativo …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95536" y="62056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 smtClean="0"/>
              <a:t>&lt;&lt; escriba aquí el que más le guste &gt;&gt;</a:t>
            </a:r>
          </a:p>
        </p:txBody>
      </p:sp>
      <p:sp>
        <p:nvSpPr>
          <p:cNvPr id="6" name="5 Rectángulo"/>
          <p:cNvSpPr/>
          <p:nvPr/>
        </p:nvSpPr>
        <p:spPr>
          <a:xfrm>
            <a:off x="0" y="4753476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 smtClean="0"/>
              <a:t>https://www.cvedetails.com</a:t>
            </a:r>
            <a:endParaRPr lang="es-E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7" y="970481"/>
            <a:ext cx="4660007" cy="37615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3 Título"/>
          <p:cNvSpPr txBox="1">
            <a:spLocks/>
          </p:cNvSpPr>
          <p:nvPr/>
        </p:nvSpPr>
        <p:spPr>
          <a:xfrm>
            <a:off x="179512" y="87474"/>
            <a:ext cx="8856984" cy="432048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s-ES_tradnl" sz="24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… o por no utilizar código abierto que es mucho más seguro</a:t>
            </a:r>
            <a:endParaRPr lang="es-ES" sz="24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3252" name="AutoShape 4" descr="Resultado de imagen de image openssl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3254" name="AutoShape 6" descr="Resultado de imagen de image openssl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325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3" y="951570"/>
            <a:ext cx="5577599" cy="1058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15 Grupo"/>
          <p:cNvGrpSpPr/>
          <p:nvPr/>
        </p:nvGrpSpPr>
        <p:grpSpPr>
          <a:xfrm>
            <a:off x="179512" y="897564"/>
            <a:ext cx="8784976" cy="4104456"/>
            <a:chOff x="179512" y="1196752"/>
            <a:chExt cx="8784976" cy="5472608"/>
          </a:xfrm>
        </p:grpSpPr>
        <p:pic>
          <p:nvPicPr>
            <p:cNvPr id="50178" name="Picture 2" descr="https://upload.wikimedia.org/wikipedia/commons/thumb/d/dc/Heartbleed.svg/200px-Heartbleed.svg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36296" y="1196752"/>
              <a:ext cx="1544960" cy="1584176"/>
            </a:xfrm>
            <a:prstGeom prst="rect">
              <a:avLst/>
            </a:prstGeom>
            <a:noFill/>
          </p:spPr>
        </p:pic>
        <p:sp>
          <p:nvSpPr>
            <p:cNvPr id="11" name="10 Rectángulo"/>
            <p:cNvSpPr/>
            <p:nvPr/>
          </p:nvSpPr>
          <p:spPr>
            <a:xfrm>
              <a:off x="179512" y="2852936"/>
              <a:ext cx="8784976" cy="38164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14 CuadroTexto"/>
            <p:cNvSpPr txBox="1"/>
            <p:nvPr/>
          </p:nvSpPr>
          <p:spPr>
            <a:xfrm>
              <a:off x="4788024" y="3501008"/>
              <a:ext cx="4032448" cy="3057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100" dirty="0" smtClean="0"/>
                <a:t>Error en los mensajes </a:t>
              </a:r>
              <a:r>
                <a:rPr lang="es-ES_tradnl" sz="1100" dirty="0" err="1" smtClean="0"/>
                <a:t>heartbeat</a:t>
              </a:r>
              <a:r>
                <a:rPr lang="es-ES_tradnl" sz="1100" dirty="0" smtClean="0"/>
                <a:t> (</a:t>
              </a:r>
              <a:r>
                <a:rPr lang="es-ES_tradnl" sz="1100" dirty="0" err="1" smtClean="0"/>
                <a:t>keep-alive</a:t>
              </a:r>
              <a:r>
                <a:rPr lang="es-ES_tradnl" sz="1100" dirty="0" smtClean="0"/>
                <a:t>): los mensajes que utiliza una aplicación para saber si el servidor continua conectado.</a:t>
              </a:r>
            </a:p>
            <a:p>
              <a:endParaRPr lang="es-ES_tradnl" sz="1100" dirty="0" smtClean="0"/>
            </a:p>
            <a:p>
              <a:r>
                <a:rPr lang="es-ES_tradnl" sz="1100" dirty="0" smtClean="0"/>
                <a:t>El cliente envía un mensaje de </a:t>
              </a:r>
              <a:r>
                <a:rPr lang="es-ES_tradnl" sz="1100" dirty="0" err="1" smtClean="0"/>
                <a:t>heartbeat</a:t>
              </a:r>
              <a:r>
                <a:rPr lang="es-ES_tradnl" sz="1100" dirty="0" smtClean="0"/>
                <a:t> y el servidor le responde con el mismo contenido (similar a los paquetes ping).</a:t>
              </a:r>
              <a:r>
                <a:rPr lang="es-ES" sz="1100" dirty="0" smtClean="0"/>
                <a:t> </a:t>
              </a:r>
              <a:endParaRPr lang="es-ES_tradnl" sz="1100" dirty="0" smtClean="0"/>
            </a:p>
            <a:p>
              <a:endParaRPr lang="es-ES_tradnl" sz="1100" dirty="0" smtClean="0"/>
            </a:p>
            <a:p>
              <a:r>
                <a:rPr lang="es-ES_tradnl" sz="1100" dirty="0" smtClean="0"/>
                <a:t>El cliente es quien indica la longitud del </a:t>
              </a:r>
              <a:r>
                <a:rPr lang="es-ES_tradnl" sz="1100" dirty="0" err="1" smtClean="0"/>
                <a:t>payload</a:t>
              </a:r>
              <a:r>
                <a:rPr lang="es-ES_tradnl" sz="1100" dirty="0" smtClean="0"/>
                <a:t>.</a:t>
              </a:r>
            </a:p>
            <a:p>
              <a:endParaRPr lang="es-ES_tradnl" sz="1100" dirty="0" smtClean="0"/>
            </a:p>
            <a:p>
              <a:r>
                <a:rPr lang="es-ES_tradnl" sz="1100" dirty="0" smtClean="0"/>
                <a:t>Si la longitud indicada por el cliente es superior a la longitud del </a:t>
              </a:r>
              <a:r>
                <a:rPr lang="es-ES_tradnl" sz="1100" dirty="0" err="1" smtClean="0"/>
                <a:t>payload</a:t>
              </a:r>
              <a:r>
                <a:rPr lang="es-ES_tradnl" sz="1100" dirty="0" smtClean="0"/>
                <a:t>, el servidor responde con información leída de la memoria RAM del sistema.</a:t>
              </a:r>
              <a:endParaRPr lang="es-ES" sz="1100" dirty="0"/>
            </a:p>
          </p:txBody>
        </p:sp>
        <p:sp>
          <p:nvSpPr>
            <p:cNvPr id="9" name="8 Rectángulo"/>
            <p:cNvSpPr/>
            <p:nvPr/>
          </p:nvSpPr>
          <p:spPr>
            <a:xfrm>
              <a:off x="179512" y="2852936"/>
              <a:ext cx="8784976" cy="615553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sz="2400" b="1" dirty="0" err="1" smtClean="0"/>
                <a:t>Heartbleed</a:t>
              </a:r>
              <a:endParaRPr lang="es-ES" sz="2400" b="1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6969" y="3573016"/>
              <a:ext cx="4257039" cy="27363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10" name="9 CuadroTexto"/>
          <p:cNvSpPr txBox="1"/>
          <p:nvPr/>
        </p:nvSpPr>
        <p:spPr>
          <a:xfrm>
            <a:off x="1151112" y="861414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smtClean="0"/>
              <a:t>La idea general es: </a:t>
            </a:r>
            <a:r>
              <a:rPr lang="es-ES_tradnl" sz="2400" dirty="0" smtClean="0"/>
              <a:t>como cualquiera puede leer el código fuente, se pueden detectar los errores de seguridad antes y corregirlos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3 Título"/>
          <p:cNvSpPr txBox="1">
            <a:spLocks/>
          </p:cNvSpPr>
          <p:nvPr/>
        </p:nvSpPr>
        <p:spPr>
          <a:xfrm>
            <a:off x="179512" y="141480"/>
            <a:ext cx="8856984" cy="432048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s-ES_tradnl" sz="24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… o por no utilizar código abierto que es mucho más seguro</a:t>
            </a:r>
            <a:endParaRPr lang="es-ES" sz="24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3252" name="AutoShape 4" descr="Resultado de imagen de image openssl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3254" name="AutoShape 6" descr="Resultado de imagen de image openssl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325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4641" y="681540"/>
            <a:ext cx="5577599" cy="1058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8" name="Picture 2" descr="https://upload.wikimedia.org/wikipedia/commons/thumb/d/dc/Heartbleed.svg/200px-Heartbleed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15472" y="681540"/>
            <a:ext cx="1544960" cy="1188132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869672"/>
            <a:ext cx="5353050" cy="27574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9912" y="1491631"/>
            <a:ext cx="4752528" cy="35139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2193708"/>
            <a:ext cx="9144000" cy="756084"/>
          </a:xfrm>
        </p:spPr>
        <p:txBody>
          <a:bodyPr>
            <a:normAutofit/>
          </a:bodyPr>
          <a:lstStyle/>
          <a:p>
            <a:pPr algn="ctr"/>
            <a:r>
              <a:rPr lang="es-ES_tradnl" dirty="0" smtClean="0"/>
              <a:t>El usuario: la víctima perfecta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07504" y="87475"/>
            <a:ext cx="9036497" cy="486054"/>
          </a:xfrm>
        </p:spPr>
        <p:txBody>
          <a:bodyPr wrap="square">
            <a:normAutofit fontScale="90000"/>
          </a:bodyPr>
          <a:lstStyle/>
          <a:p>
            <a:r>
              <a:rPr lang="es-ES_tradnl" sz="3600" dirty="0" smtClean="0"/>
              <a:t>El usuario sabe cómo asegurar el sistema …</a:t>
            </a:r>
            <a:endParaRPr lang="es-ES" sz="3600" dirty="0"/>
          </a:p>
        </p:txBody>
      </p:sp>
      <p:sp>
        <p:nvSpPr>
          <p:cNvPr id="6" name="5 CuadroTexto"/>
          <p:cNvSpPr txBox="1"/>
          <p:nvPr/>
        </p:nvSpPr>
        <p:spPr>
          <a:xfrm>
            <a:off x="1115616" y="843558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smtClean="0"/>
              <a:t>La seguridad cada día es más complicada y no está pensada para el usuario final.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619672" y="2085697"/>
            <a:ext cx="69127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 smtClean="0"/>
              <a:t>Configuración de </a:t>
            </a:r>
            <a:r>
              <a:rPr lang="es-ES_tradnl" b="1" dirty="0" err="1" smtClean="0"/>
              <a:t>router</a:t>
            </a:r>
            <a:r>
              <a:rPr lang="es-ES_tradnl" b="1" dirty="0" smtClean="0"/>
              <a:t>:</a:t>
            </a:r>
          </a:p>
          <a:p>
            <a:pPr marL="627063" indent="-268288"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dirty="0" smtClean="0"/>
              <a:t>192.168.1.1</a:t>
            </a:r>
          </a:p>
          <a:p>
            <a:pPr marL="627063" indent="-268288"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dirty="0" smtClean="0"/>
              <a:t>WEP – WPA – WPA2/PSK</a:t>
            </a:r>
          </a:p>
          <a:p>
            <a:pPr marL="627063" indent="-268288"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dirty="0" smtClean="0"/>
              <a:t>Tablas de filtrado MAC / puertos</a:t>
            </a:r>
          </a:p>
          <a:p>
            <a:pPr marL="627063" indent="-268288"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dirty="0" smtClean="0"/>
              <a:t>Quita las contraseñas predeterminadas</a:t>
            </a:r>
          </a:p>
          <a:p>
            <a:pPr marL="627063" indent="-268288"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dirty="0" smtClean="0"/>
              <a:t>Actualiza el firmware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07504" y="87475"/>
            <a:ext cx="9036497" cy="486054"/>
          </a:xfrm>
        </p:spPr>
        <p:txBody>
          <a:bodyPr wrap="square">
            <a:normAutofit fontScale="90000"/>
          </a:bodyPr>
          <a:lstStyle/>
          <a:p>
            <a:r>
              <a:rPr lang="es-ES_tradnl" sz="3600" dirty="0" smtClean="0"/>
              <a:t>El usuario sabe cómo asegurar el sistema …</a:t>
            </a:r>
            <a:endParaRPr lang="es-ES" sz="36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187624" y="789552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 smtClean="0"/>
              <a:t>Y cuando intentamos que sea sencillo … casi es peor</a:t>
            </a:r>
          </a:p>
        </p:txBody>
      </p:sp>
      <p:pic>
        <p:nvPicPr>
          <p:cNvPr id="10" name="Picture 2" descr="Arcadyan3_004-300x2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9532" y="2193708"/>
            <a:ext cx="1968373" cy="13166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11 CuadroTexto"/>
          <p:cNvSpPr txBox="1"/>
          <p:nvPr/>
        </p:nvSpPr>
        <p:spPr>
          <a:xfrm>
            <a:off x="1619672" y="1815666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WiFi</a:t>
            </a:r>
            <a:r>
              <a:rPr lang="en-US" b="1" dirty="0" smtClean="0"/>
              <a:t> Protected Setup o WPS (2007)</a:t>
            </a:r>
            <a:endParaRPr lang="es-ES_tradnl" b="1" dirty="0" smtClean="0"/>
          </a:p>
        </p:txBody>
      </p:sp>
      <p:sp>
        <p:nvSpPr>
          <p:cNvPr id="13" name="12 CuadroTexto"/>
          <p:cNvSpPr txBox="1"/>
          <p:nvPr/>
        </p:nvSpPr>
        <p:spPr>
          <a:xfrm>
            <a:off x="3779912" y="2301721"/>
            <a:ext cx="51125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179388"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400" dirty="0" smtClean="0"/>
              <a:t>Conexión de dispositivos pulsando un botón.</a:t>
            </a:r>
          </a:p>
          <a:p>
            <a:pPr marL="268288" indent="-179388"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400" dirty="0" smtClean="0"/>
              <a:t>Intercambio de un pin de 8 dígitos.</a:t>
            </a:r>
          </a:p>
          <a:p>
            <a:pPr marL="268288" indent="-179388">
              <a:buFont typeface="Arial" pitchFamily="34" charset="0"/>
              <a:buChar char="•"/>
            </a:pPr>
            <a:r>
              <a:rPr lang="es-ES_tradnl" sz="1400" b="1" dirty="0" smtClean="0"/>
              <a:t>La realidad: </a:t>
            </a:r>
            <a:r>
              <a:rPr lang="es-ES_tradnl" sz="1400" dirty="0" smtClean="0"/>
              <a:t>la contraseña se descompone en dos cifras de cuatro dígitos y el PIN es la suma. Un máximo de tres horas para entrar en cualquier </a:t>
            </a:r>
            <a:r>
              <a:rPr lang="es-ES_tradnl" sz="1400" dirty="0" err="1" smtClean="0"/>
              <a:t>router</a:t>
            </a:r>
            <a:r>
              <a:rPr lang="es-ES_tradnl" sz="1400" dirty="0" smtClean="0"/>
              <a:t> con WPS activo.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1475656" y="3651870"/>
            <a:ext cx="51125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179388">
              <a:lnSpc>
                <a:spcPct val="150000"/>
              </a:lnSpc>
            </a:pPr>
            <a:r>
              <a:rPr lang="es-ES_tradnl" sz="1400" b="1" dirty="0" smtClean="0"/>
              <a:t>Un consejo: </a:t>
            </a:r>
            <a:r>
              <a:rPr lang="es-ES_tradnl" sz="1400" dirty="0" smtClean="0"/>
              <a:t>no utilices WPS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07504" y="87475"/>
            <a:ext cx="9036497" cy="486054"/>
          </a:xfrm>
        </p:spPr>
        <p:txBody>
          <a:bodyPr wrap="square">
            <a:normAutofit fontScale="90000"/>
          </a:bodyPr>
          <a:lstStyle/>
          <a:p>
            <a:r>
              <a:rPr lang="es-ES_tradnl" sz="3600" dirty="0" smtClean="0"/>
              <a:t>El usuario sabe cómo asegurar el sistema …</a:t>
            </a:r>
            <a:endParaRPr lang="es-ES" sz="3600" dirty="0"/>
          </a:p>
        </p:txBody>
      </p:sp>
      <p:sp>
        <p:nvSpPr>
          <p:cNvPr id="16" name="15 Rectángulo"/>
          <p:cNvSpPr/>
          <p:nvPr/>
        </p:nvSpPr>
        <p:spPr>
          <a:xfrm>
            <a:off x="0" y="480211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 smtClean="0"/>
              <a:t>https://badpackets.net/over-19000-orange-livebox-adsl-modems-are-leaking-their-wifi-credentials/</a:t>
            </a:r>
            <a:endParaRPr lang="es-ES" sz="16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994953"/>
            <a:ext cx="52863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CuadroTexto"/>
          <p:cNvSpPr txBox="1"/>
          <p:nvPr/>
        </p:nvSpPr>
        <p:spPr>
          <a:xfrm>
            <a:off x="971600" y="1113588"/>
            <a:ext cx="784887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sz="2000" b="1" smtClean="0"/>
              <a:t>http://&lt;dirección-pública-router&gt;:8080/get_getnetworkconf.cgi</a:t>
            </a:r>
            <a:endParaRPr lang="es-ES_tradnl" sz="2000" b="1" dirty="0" smtClean="0"/>
          </a:p>
        </p:txBody>
      </p:sp>
      <p:grpSp>
        <p:nvGrpSpPr>
          <p:cNvPr id="19" name="18 Grupo"/>
          <p:cNvGrpSpPr/>
          <p:nvPr/>
        </p:nvGrpSpPr>
        <p:grpSpPr>
          <a:xfrm>
            <a:off x="2771800" y="1491631"/>
            <a:ext cx="5040560" cy="3214226"/>
            <a:chOff x="2771800" y="1988840"/>
            <a:chExt cx="5040560" cy="4285635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71800" y="1988840"/>
              <a:ext cx="5040560" cy="428563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8" name="17 Rectángulo"/>
            <p:cNvSpPr/>
            <p:nvPr/>
          </p:nvSpPr>
          <p:spPr>
            <a:xfrm>
              <a:off x="3203848" y="2924944"/>
              <a:ext cx="4320480" cy="79208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4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0" name="19 CuadroTexto"/>
          <p:cNvSpPr txBox="1"/>
          <p:nvPr/>
        </p:nvSpPr>
        <p:spPr>
          <a:xfrm>
            <a:off x="971600" y="627534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 smtClean="0"/>
              <a:t>Y a veces simplemente nos gusta ponérselo difícil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148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1187624" y="681541"/>
            <a:ext cx="7776864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1600" dirty="0" smtClean="0"/>
              <a:t> Superficie de ataque 24 / 7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/>
              <a:t> El usuario  no sabe si le han robado su contraseña</a:t>
            </a:r>
            <a:endParaRPr lang="es-ES" sz="16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_tradnl" sz="1600" dirty="0" smtClean="0"/>
              <a:t> Al usuario no le gustan las contraseñas complicadas</a:t>
            </a:r>
            <a:endParaRPr lang="es-ES" sz="1600" dirty="0"/>
          </a:p>
        </p:txBody>
      </p:sp>
      <p:pic>
        <p:nvPicPr>
          <p:cNvPr id="10" name="9 Imagen" descr="https://pbs.twimg.com/media/DHhXntPW0AQmGZo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959682"/>
            <a:ext cx="6336704" cy="29163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13 Título"/>
          <p:cNvSpPr>
            <a:spLocks noGrp="1"/>
          </p:cNvSpPr>
          <p:nvPr>
            <p:ph type="ctrTitle"/>
          </p:nvPr>
        </p:nvSpPr>
        <p:spPr>
          <a:xfrm>
            <a:off x="107504" y="141480"/>
            <a:ext cx="8856984" cy="378042"/>
          </a:xfrm>
        </p:spPr>
        <p:txBody>
          <a:bodyPr wrap="square">
            <a:noAutofit/>
          </a:bodyPr>
          <a:lstStyle/>
          <a:p>
            <a:r>
              <a:rPr lang="es-ES_tradnl" sz="2400" dirty="0" smtClean="0"/>
              <a:t>Usuario y contraseña basta para asegurar el sistema …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897565"/>
            <a:ext cx="4828580" cy="3476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2" name="11 Rectángulo"/>
          <p:cNvSpPr/>
          <p:nvPr/>
        </p:nvSpPr>
        <p:spPr>
          <a:xfrm>
            <a:off x="0" y="4830420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dirty="0" smtClean="0"/>
              <a:t>https://www.grahamcluley.com/lax-computer-security-british-mps-detailed-tweets/</a:t>
            </a:r>
            <a:endParaRPr lang="es-ES" sz="1100" dirty="0"/>
          </a:p>
        </p:txBody>
      </p:sp>
      <p:sp>
        <p:nvSpPr>
          <p:cNvPr id="19" name="13 Título"/>
          <p:cNvSpPr>
            <a:spLocks noGrp="1"/>
          </p:cNvSpPr>
          <p:nvPr>
            <p:ph type="ctrTitle"/>
          </p:nvPr>
        </p:nvSpPr>
        <p:spPr>
          <a:xfrm>
            <a:off x="107504" y="141480"/>
            <a:ext cx="8856984" cy="378042"/>
          </a:xfrm>
        </p:spPr>
        <p:txBody>
          <a:bodyPr wrap="square">
            <a:noAutofit/>
          </a:bodyPr>
          <a:lstStyle/>
          <a:p>
            <a:r>
              <a:rPr lang="es-ES_tradnl" sz="2400" dirty="0" smtClean="0"/>
              <a:t>El usuario considera que las contraseñas no son importantes …</a:t>
            </a:r>
            <a:endParaRPr lang="es-ES" sz="2400" dirty="0"/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7" y="1005576"/>
            <a:ext cx="4943475" cy="1871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843558"/>
            <a:ext cx="4914900" cy="2200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34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4" y="2571750"/>
            <a:ext cx="4933950" cy="2100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34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561" y="1977684"/>
            <a:ext cx="4924425" cy="25217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148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07504" y="87474"/>
            <a:ext cx="8856984" cy="378042"/>
          </a:xfrm>
        </p:spPr>
        <p:txBody>
          <a:bodyPr wrap="square">
            <a:noAutofit/>
          </a:bodyPr>
          <a:lstStyle/>
          <a:p>
            <a:r>
              <a:rPr lang="es-ES_tradnl" sz="2400" dirty="0" smtClean="0"/>
              <a:t>Lo malo son las fugas de datos …</a:t>
            </a:r>
            <a:endParaRPr lang="es-ES" sz="2400" dirty="0"/>
          </a:p>
        </p:txBody>
      </p:sp>
      <p:graphicFrame>
        <p:nvGraphicFramePr>
          <p:cNvPr id="6" name="5 Tabla"/>
          <p:cNvGraphicFramePr>
            <a:graphicFrameLocks noGrp="1"/>
          </p:cNvGraphicFramePr>
          <p:nvPr/>
        </p:nvGraphicFramePr>
        <p:xfrm>
          <a:off x="1547664" y="573534"/>
          <a:ext cx="6048672" cy="4230454"/>
        </p:xfrm>
        <a:graphic>
          <a:graphicData uri="http://schemas.openxmlformats.org/drawingml/2006/table">
            <a:tbl>
              <a:tblPr/>
              <a:tblGrid>
                <a:gridCol w="3087759"/>
                <a:gridCol w="1275693"/>
                <a:gridCol w="1685220"/>
              </a:tblGrid>
              <a:tr h="19851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Empresa</a:t>
                      </a:r>
                    </a:p>
                  </a:txBody>
                  <a:tcPr marL="6576" marR="6576" marT="493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Fecha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Cuentas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191671">
                <a:tc>
                  <a:txBody>
                    <a:bodyPr/>
                    <a:lstStyle/>
                    <a:p>
                      <a:pPr lvl="0" algn="l" fontAlgn="b"/>
                      <a:r>
                        <a:rPr lang="es-ES" sz="12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Yahoo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6576" marT="493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2013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 billones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1671">
                <a:tc>
                  <a:txBody>
                    <a:bodyPr/>
                    <a:lstStyle/>
                    <a:p>
                      <a:pPr lvl="0" algn="l" fontAlgn="b"/>
                      <a:r>
                        <a:rPr lang="es-ES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Facebook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6576" marT="493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2017-2019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550 millones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671">
                <a:tc>
                  <a:txBody>
                    <a:bodyPr/>
                    <a:lstStyle/>
                    <a:p>
                      <a:pPr lvl="0" algn="l" fontAlgn="b"/>
                      <a:r>
                        <a:rPr lang="es-ES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Marriott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6576" marT="493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2014-2018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500 millones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671">
                <a:tc>
                  <a:txBody>
                    <a:bodyPr/>
                    <a:lstStyle/>
                    <a:p>
                      <a:pPr lvl="0" algn="l" fontAlgn="b"/>
                      <a:r>
                        <a:rPr lang="es-ES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Yahoo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6576" marT="493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2014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500 millones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671">
                <a:tc>
                  <a:txBody>
                    <a:bodyPr/>
                    <a:lstStyle/>
                    <a:p>
                      <a:pPr lvl="0" algn="l" fontAlgn="b"/>
                      <a:r>
                        <a:rPr lang="es-ES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Adult</a:t>
                      </a:r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FriendFinder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6576" marT="493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2016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412 millones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1671">
                <a:tc>
                  <a:txBody>
                    <a:bodyPr/>
                    <a:lstStyle/>
                    <a:p>
                      <a:pPr lvl="0" algn="l" fontAlgn="b"/>
                      <a:r>
                        <a:rPr lang="es-ES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MySpace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6576" marT="493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2016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360 millones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671">
                <a:tc>
                  <a:txBody>
                    <a:bodyPr/>
                    <a:lstStyle/>
                    <a:p>
                      <a:pPr lvl="0" algn="l" fontAlgn="b"/>
                      <a:r>
                        <a:rPr lang="es-ES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Under</a:t>
                      </a:r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Armor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6576" marT="493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2018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150 millones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671">
                <a:tc>
                  <a:txBody>
                    <a:bodyPr/>
                    <a:lstStyle/>
                    <a:p>
                      <a:pPr lvl="0" algn="l" fontAlgn="b"/>
                      <a:r>
                        <a:rPr lang="es-ES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Equifax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6576" marT="493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2017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145,5 millones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671">
                <a:tc>
                  <a:txBody>
                    <a:bodyPr/>
                    <a:lstStyle/>
                    <a:p>
                      <a:pPr lvl="0" algn="l" fontAlgn="b"/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eBay</a:t>
                      </a:r>
                    </a:p>
                  </a:txBody>
                  <a:tcPr marL="59184" marR="6576" marT="493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2014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143 millones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1671">
                <a:tc>
                  <a:txBody>
                    <a:bodyPr/>
                    <a:lstStyle/>
                    <a:p>
                      <a:pPr lvl="0" algn="l" fontAlgn="b"/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Target</a:t>
                      </a:r>
                    </a:p>
                  </a:txBody>
                  <a:tcPr marL="59184" marR="6576" marT="493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2013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110 millones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671">
                <a:tc>
                  <a:txBody>
                    <a:bodyPr/>
                    <a:lstStyle/>
                    <a:p>
                      <a:pPr lvl="0" algn="l" fontAlgn="b"/>
                      <a:r>
                        <a:rPr lang="es-ES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Heartland</a:t>
                      </a:r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Payment</a:t>
                      </a:r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Systems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6576" marT="493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2008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100 millones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671">
                <a:tc>
                  <a:txBody>
                    <a:bodyPr/>
                    <a:lstStyle/>
                    <a:p>
                      <a:pPr lvl="0" algn="l" fontAlgn="b"/>
                      <a:r>
                        <a:rPr lang="es-ES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LinkedIn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6576" marT="493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2012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100 millones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671">
                <a:tc>
                  <a:txBody>
                    <a:bodyPr/>
                    <a:lstStyle/>
                    <a:p>
                      <a:pPr lvl="0" algn="l" fontAlgn="b"/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Rambler.ru</a:t>
                      </a:r>
                    </a:p>
                  </a:txBody>
                  <a:tcPr marL="59184" marR="6576" marT="493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2012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98 millones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1671">
                <a:tc>
                  <a:txBody>
                    <a:bodyPr/>
                    <a:lstStyle/>
                    <a:p>
                      <a:pPr lvl="0" algn="l" fontAlgn="b"/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TJX</a:t>
                      </a:r>
                    </a:p>
                  </a:txBody>
                  <a:tcPr marL="59184" marR="6576" marT="493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2003-2004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94 millones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671">
                <a:tc>
                  <a:txBody>
                    <a:bodyPr/>
                    <a:lstStyle/>
                    <a:p>
                      <a:pPr lvl="0" algn="l" fontAlgn="b"/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AOL</a:t>
                      </a:r>
                    </a:p>
                  </a:txBody>
                  <a:tcPr marL="59184" marR="6576" marT="493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2004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92 millones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671">
                <a:tc>
                  <a:txBody>
                    <a:bodyPr/>
                    <a:lstStyle/>
                    <a:p>
                      <a:pPr lvl="0" algn="l" fontAlgn="b"/>
                      <a:r>
                        <a:rPr lang="es-ES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MyHeritage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6576" marT="493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2017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92 millones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671">
                <a:tc>
                  <a:txBody>
                    <a:bodyPr/>
                    <a:lstStyle/>
                    <a:p>
                      <a:pPr lvl="0" algn="l" fontAlgn="b"/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Sony PlayStation Network</a:t>
                      </a:r>
                    </a:p>
                  </a:txBody>
                  <a:tcPr marL="59184" marR="6576" marT="493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2011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77 millones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1671">
                <a:tc>
                  <a:txBody>
                    <a:bodyPr/>
                    <a:lstStyle/>
                    <a:p>
                      <a:pPr lvl="0" algn="l" fontAlgn="b"/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JP Morgan Chase</a:t>
                      </a:r>
                    </a:p>
                  </a:txBody>
                  <a:tcPr marL="59184" marR="6576" marT="493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2014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83 millones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671">
                <a:tc>
                  <a:txBody>
                    <a:bodyPr/>
                    <a:lstStyle/>
                    <a:p>
                      <a:pPr lvl="0" algn="l" fontAlgn="b"/>
                      <a:r>
                        <a:rPr lang="es-ES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Tumblr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6576" marT="493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2013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 millones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671">
                <a:tc>
                  <a:txBody>
                    <a:bodyPr/>
                    <a:lstStyle/>
                    <a:p>
                      <a:pPr lvl="0" algn="l" fontAlgn="b"/>
                      <a:r>
                        <a:rPr lang="es-ES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Uber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6576" marT="493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2016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57 millones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517">
                <a:tc>
                  <a:txBody>
                    <a:bodyPr/>
                    <a:lstStyle/>
                    <a:p>
                      <a:pPr lvl="0" algn="l" fontAlgn="b"/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Home </a:t>
                      </a:r>
                      <a:r>
                        <a:rPr lang="es-ES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Depot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6576" marT="493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2014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53 millones</a:t>
                      </a:r>
                    </a:p>
                  </a:txBody>
                  <a:tcPr marL="6576" marR="6576" marT="493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6 Rectángulo"/>
          <p:cNvSpPr/>
          <p:nvPr/>
        </p:nvSpPr>
        <p:spPr>
          <a:xfrm>
            <a:off x="0" y="4815031"/>
            <a:ext cx="9036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https://hackercombat.com/</a:t>
            </a:r>
            <a:endParaRPr lang="es-ES" sz="1200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681540"/>
            <a:ext cx="5440677" cy="33483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005576"/>
            <a:ext cx="4320480" cy="36347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325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843558"/>
            <a:ext cx="6264696" cy="3840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325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5896" y="645604"/>
            <a:ext cx="5124760" cy="40863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951570"/>
            <a:ext cx="4910534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995025"/>
            <a:ext cx="3856670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148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07504" y="87474"/>
            <a:ext cx="8856984" cy="378042"/>
          </a:xfrm>
        </p:spPr>
        <p:txBody>
          <a:bodyPr wrap="square">
            <a:noAutofit/>
          </a:bodyPr>
          <a:lstStyle/>
          <a:p>
            <a:r>
              <a:rPr lang="es-ES_tradnl" sz="2400" dirty="0" smtClean="0"/>
              <a:t>… que ocurren porque proteger los sistemas es complicado …</a:t>
            </a:r>
            <a:endParaRPr lang="es-ES" sz="2400" dirty="0"/>
          </a:p>
        </p:txBody>
      </p:sp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519522"/>
            <a:ext cx="6040437" cy="4129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1167595"/>
            <a:ext cx="5184576" cy="32569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696" y="735546"/>
            <a:ext cx="5616624" cy="38647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7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7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148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10 Rectángulo"/>
          <p:cNvSpPr/>
          <p:nvPr/>
        </p:nvSpPr>
        <p:spPr>
          <a:xfrm>
            <a:off x="0" y="4785996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https://haveibeenpwned.com/</a:t>
            </a:r>
            <a:endParaRPr lang="es-ES" sz="14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4702" y="601939"/>
            <a:ext cx="6265650" cy="407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1" y="1707655"/>
            <a:ext cx="5629275" cy="28503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07504" y="141480"/>
            <a:ext cx="8856984" cy="378042"/>
          </a:xfrm>
        </p:spPr>
        <p:txBody>
          <a:bodyPr wrap="square">
            <a:noAutofit/>
          </a:bodyPr>
          <a:lstStyle/>
          <a:p>
            <a:r>
              <a:rPr lang="es-ES_tradnl" sz="2400" dirty="0" smtClean="0"/>
              <a:t>… y el usuario se empeña en repetirlas una y otra vez</a:t>
            </a:r>
            <a:endParaRPr lang="es-ES" sz="2400" dirty="0"/>
          </a:p>
        </p:txBody>
      </p:sp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9" y="735546"/>
            <a:ext cx="5497065" cy="35151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1115616" y="643648"/>
            <a:ext cx="77768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smtClean="0"/>
              <a:t>Una contraseña no se adivina, se lee</a:t>
            </a:r>
            <a:endParaRPr lang="es-ES" sz="1600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090" y="1005576"/>
            <a:ext cx="5703071" cy="40093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13 Título"/>
          <p:cNvSpPr txBox="1">
            <a:spLocks/>
          </p:cNvSpPr>
          <p:nvPr/>
        </p:nvSpPr>
        <p:spPr>
          <a:xfrm>
            <a:off x="107504" y="141480"/>
            <a:ext cx="8856984" cy="378042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Las contraseñas</a:t>
            </a:r>
            <a:r>
              <a:rPr kumimoji="0" lang="es-ES_tradnl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largas no sirven de mucho </a:t>
            </a:r>
            <a:r>
              <a:rPr kumimoji="0" lang="es-ES_tradnl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…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951570"/>
            <a:ext cx="4824536" cy="40716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Título"/>
          <p:cNvSpPr txBox="1">
            <a:spLocks/>
          </p:cNvSpPr>
          <p:nvPr/>
        </p:nvSpPr>
        <p:spPr>
          <a:xfrm>
            <a:off x="107504" y="141480"/>
            <a:ext cx="8856984" cy="378042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 los usuarios les gusta compartirlas</a:t>
            </a:r>
            <a:r>
              <a:rPr kumimoji="0" lang="es-ES_tradnl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s-ES_tradnl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…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735546"/>
            <a:ext cx="8684315" cy="351039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681540"/>
            <a:ext cx="6570078" cy="3818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2067694"/>
            <a:ext cx="7059580" cy="9181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33468"/>
            <a:ext cx="9036496" cy="627641"/>
          </a:xfrm>
        </p:spPr>
        <p:txBody>
          <a:bodyPr>
            <a:noAutofit/>
          </a:bodyPr>
          <a:lstStyle/>
          <a:p>
            <a:r>
              <a:rPr lang="es-ES_tradnl" sz="3200" dirty="0" smtClean="0"/>
              <a:t>Los programadores somos más cuidadosos</a:t>
            </a:r>
            <a:endParaRPr lang="es-E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1" y="829549"/>
            <a:ext cx="6219825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5" y="1491630"/>
            <a:ext cx="6616363" cy="24302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681540"/>
            <a:ext cx="624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1221600"/>
            <a:ext cx="3505200" cy="34718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5 CuadroTexto"/>
          <p:cNvSpPr txBox="1"/>
          <p:nvPr/>
        </p:nvSpPr>
        <p:spPr>
          <a:xfrm>
            <a:off x="179512" y="4785996"/>
            <a:ext cx="8892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/>
              <a:t>Aplicaciones </a:t>
            </a:r>
            <a:r>
              <a:rPr lang="es-ES_tradnl" sz="1600" dirty="0" err="1" smtClean="0"/>
              <a:t>Laravel</a:t>
            </a:r>
            <a:endParaRPr lang="es-ES" sz="1600" dirty="0"/>
          </a:p>
        </p:txBody>
      </p:sp>
      <p:sp>
        <p:nvSpPr>
          <p:cNvPr id="8" name="13 Título"/>
          <p:cNvSpPr txBox="1">
            <a:spLocks/>
          </p:cNvSpPr>
          <p:nvPr/>
        </p:nvSpPr>
        <p:spPr>
          <a:xfrm>
            <a:off x="0" y="33468"/>
            <a:ext cx="9036496" cy="627641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Los programadores somos más cuidadosos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7144" y="681540"/>
            <a:ext cx="57912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221600"/>
            <a:ext cx="6912768" cy="37937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6" name="13 Título"/>
          <p:cNvSpPr txBox="1">
            <a:spLocks/>
          </p:cNvSpPr>
          <p:nvPr/>
        </p:nvSpPr>
        <p:spPr>
          <a:xfrm>
            <a:off x="0" y="33468"/>
            <a:ext cx="9036496" cy="627641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Los programadores somos más cuidadosos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3 Título"/>
          <p:cNvSpPr txBox="1">
            <a:spLocks/>
          </p:cNvSpPr>
          <p:nvPr/>
        </p:nvSpPr>
        <p:spPr>
          <a:xfrm>
            <a:off x="107504" y="141480"/>
            <a:ext cx="8856984" cy="378042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Y un despiste lo tiene cualquiera</a:t>
            </a:r>
            <a:r>
              <a:rPr kumimoji="0" lang="es-ES_tradnl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s-ES_tradnl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…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2" descr="https://pbs.twimg.com/media/DNKjghBWsAIEhEQ.jpg: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872" y="681540"/>
            <a:ext cx="8544949" cy="4050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627534"/>
            <a:ext cx="4234266" cy="42620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148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11 Rectángulo"/>
          <p:cNvSpPr/>
          <p:nvPr/>
        </p:nvSpPr>
        <p:spPr>
          <a:xfrm>
            <a:off x="0" y="4785996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b="1" dirty="0" smtClean="0"/>
              <a:t>https://www.zdnet.com/article/fbi-warns-about-attacks-that-bypass-multi-factor-authentication-mfa/</a:t>
            </a:r>
            <a:endParaRPr lang="es-ES" sz="1050" b="1" dirty="0"/>
          </a:p>
        </p:txBody>
      </p:sp>
      <p:sp>
        <p:nvSpPr>
          <p:cNvPr id="10" name="13 Título"/>
          <p:cNvSpPr>
            <a:spLocks noGrp="1"/>
          </p:cNvSpPr>
          <p:nvPr>
            <p:ph type="ctrTitle"/>
          </p:nvPr>
        </p:nvSpPr>
        <p:spPr>
          <a:xfrm>
            <a:off x="107504" y="141480"/>
            <a:ext cx="8856984" cy="378042"/>
          </a:xfrm>
        </p:spPr>
        <p:txBody>
          <a:bodyPr wrap="square">
            <a:noAutofit/>
          </a:bodyPr>
          <a:lstStyle/>
          <a:p>
            <a:r>
              <a:rPr lang="es-ES_tradnl" sz="2400" dirty="0" smtClean="0"/>
              <a:t>… pero usamos verificación en dos pasos</a:t>
            </a:r>
            <a:endParaRPr lang="es-E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573528"/>
            <a:ext cx="6912768" cy="41577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148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539552" y="681540"/>
            <a:ext cx="71287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smtClean="0"/>
              <a:t>Los datos biométricos deberían ser nombres de usuario, no contraseñas</a:t>
            </a:r>
            <a:endParaRPr lang="es-ES" sz="1600" dirty="0"/>
          </a:p>
        </p:txBody>
      </p:sp>
      <p:sp>
        <p:nvSpPr>
          <p:cNvPr id="10" name="13 Título"/>
          <p:cNvSpPr>
            <a:spLocks noGrp="1"/>
          </p:cNvSpPr>
          <p:nvPr>
            <p:ph type="ctrTitle"/>
          </p:nvPr>
        </p:nvSpPr>
        <p:spPr>
          <a:xfrm>
            <a:off x="72008" y="87474"/>
            <a:ext cx="9036496" cy="540060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Utilicemos datos biométricos</a:t>
            </a:r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059582"/>
            <a:ext cx="5590952" cy="37274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9" name="8 Rectángulo"/>
          <p:cNvSpPr/>
          <p:nvPr/>
        </p:nvSpPr>
        <p:spPr>
          <a:xfrm>
            <a:off x="0" y="4803998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https://threatpost.com/fingerprints-of-1m-exposed-in-public-biometrics-database/147345/</a:t>
            </a:r>
            <a:endParaRPr lang="es-ES" sz="1200" dirty="0"/>
          </a:p>
        </p:txBody>
      </p:sp>
      <p:grpSp>
        <p:nvGrpSpPr>
          <p:cNvPr id="11" name="10 Grupo"/>
          <p:cNvGrpSpPr/>
          <p:nvPr/>
        </p:nvGrpSpPr>
        <p:grpSpPr>
          <a:xfrm>
            <a:off x="1500336" y="1275606"/>
            <a:ext cx="6096000" cy="3360986"/>
            <a:chOff x="1500336" y="1700808"/>
            <a:chExt cx="6096000" cy="4481314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00336" y="2276872"/>
              <a:ext cx="6096000" cy="3905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19672" y="1700808"/>
              <a:ext cx="5976664" cy="70472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1640" y="2139703"/>
            <a:ext cx="6686550" cy="7643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27785" y="1059582"/>
            <a:ext cx="4254227" cy="36275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1547664" y="699542"/>
            <a:ext cx="6984776" cy="3960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1547664" y="716382"/>
            <a:ext cx="6984776" cy="104644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b="1" dirty="0" smtClean="0">
                <a:latin typeface="+mj-lt"/>
                <a:cs typeface="Courier New" pitchFamily="49" charset="0"/>
              </a:rPr>
              <a:t>RFC 821 </a:t>
            </a:r>
            <a:r>
              <a:rPr lang="es-ES" sz="2000" dirty="0" smtClean="0">
                <a:latin typeface="+mj-lt"/>
                <a:cs typeface="Courier New" pitchFamily="49" charset="0"/>
              </a:rPr>
              <a:t>– </a:t>
            </a:r>
            <a:r>
              <a:rPr lang="es-ES" sz="2000" b="1" dirty="0" smtClean="0">
                <a:latin typeface="+mj-lt"/>
                <a:cs typeface="Courier New" pitchFamily="49" charset="0"/>
              </a:rPr>
              <a:t>Agosto 1.982 Simple Mail Transfer </a:t>
            </a:r>
            <a:r>
              <a:rPr lang="es-ES" sz="2000" b="1" dirty="0" err="1" smtClean="0">
                <a:latin typeface="+mj-lt"/>
                <a:cs typeface="Courier New" pitchFamily="49" charset="0"/>
              </a:rPr>
              <a:t>Protocol</a:t>
            </a:r>
            <a:endParaRPr lang="es-ES" sz="2000" b="1" dirty="0" smtClean="0">
              <a:latin typeface="+mj-lt"/>
              <a:cs typeface="Courier New" pitchFamily="49" charset="0"/>
            </a:endParaRPr>
          </a:p>
          <a:p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600" dirty="0" smtClean="0">
                <a:cs typeface="Courier New" pitchFamily="49" charset="0"/>
              </a:rPr>
              <a:t>   Comandos SMTP: </a:t>
            </a:r>
          </a:p>
          <a:p>
            <a:endParaRPr lang="es-ES" sz="16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0" y="473199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https://tools.ietf.org/html/rfc821</a:t>
            </a:r>
            <a:endParaRPr lang="es-ES" sz="1600" dirty="0"/>
          </a:p>
        </p:txBody>
      </p:sp>
      <p:sp>
        <p:nvSpPr>
          <p:cNvPr id="10" name="13 Título"/>
          <p:cNvSpPr txBox="1">
            <a:spLocks/>
          </p:cNvSpPr>
          <p:nvPr/>
        </p:nvSpPr>
        <p:spPr>
          <a:xfrm>
            <a:off x="323528" y="141480"/>
            <a:ext cx="8299648" cy="432048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Los programadores somos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gente confiada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49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5922" y="1528861"/>
            <a:ext cx="4324350" cy="305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2627784" y="1779662"/>
            <a:ext cx="4392488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573528"/>
            <a:ext cx="6048672" cy="41450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35496" y="87474"/>
            <a:ext cx="9108504" cy="378042"/>
          </a:xfrm>
        </p:spPr>
        <p:txBody>
          <a:bodyPr wrap="square">
            <a:noAutofit/>
          </a:bodyPr>
          <a:lstStyle/>
          <a:p>
            <a:r>
              <a:rPr lang="es-ES_tradnl" sz="2400" dirty="0" smtClean="0"/>
              <a:t>¿La contraseña de </a:t>
            </a:r>
            <a:r>
              <a:rPr lang="es-ES_tradnl" sz="2400" dirty="0" err="1" smtClean="0"/>
              <a:t>Twitter</a:t>
            </a:r>
            <a:r>
              <a:rPr lang="es-ES_tradnl" sz="2400" dirty="0" smtClean="0"/>
              <a:t> es importante?</a:t>
            </a:r>
            <a:endParaRPr lang="es-ES" sz="2400" dirty="0"/>
          </a:p>
        </p:txBody>
      </p:sp>
      <p:pic>
        <p:nvPicPr>
          <p:cNvPr id="4" name="Picture 4" descr="Un pirata publica un falso atentado contra Obama en el Twitter de A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73528"/>
            <a:ext cx="5334000" cy="2500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2" descr="Resultado de imagen de image dow jones tweet hack obam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7" y="843558"/>
            <a:ext cx="7844589" cy="36724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7" y="1545636"/>
            <a:ext cx="5404239" cy="25173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7" name="Picture 2" descr="http://3.bp.blogspot.com/-Z3Cp52XyqqI/U2UFGrfIuxI/AAAAAAAAC3M/ZhimtOu35KE/s1600/dns-redirect-rsaconference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3648" y="1707654"/>
            <a:ext cx="6934200" cy="20073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7 Rectángulo"/>
          <p:cNvSpPr/>
          <p:nvPr/>
        </p:nvSpPr>
        <p:spPr>
          <a:xfrm>
            <a:off x="0" y="4876006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http://www.securitybydefault.com/2014/05/como-los-syrian-electronic-army.html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148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3790" y="770257"/>
            <a:ext cx="6436420" cy="36917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0" name="9 Rectángulo"/>
          <p:cNvSpPr/>
          <p:nvPr/>
        </p:nvSpPr>
        <p:spPr>
          <a:xfrm>
            <a:off x="179512" y="4731991"/>
            <a:ext cx="8964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http://es.gizmodo.com/la-contrasena-para-lanzar-misiles-nucleares-desde-estad-1809738979</a:t>
            </a:r>
            <a:endParaRPr lang="es-ES" sz="1200" dirty="0"/>
          </a:p>
        </p:txBody>
      </p:sp>
      <p:sp>
        <p:nvSpPr>
          <p:cNvPr id="9" name="13 Título"/>
          <p:cNvSpPr>
            <a:spLocks noGrp="1"/>
          </p:cNvSpPr>
          <p:nvPr>
            <p:ph type="ctrTitle"/>
          </p:nvPr>
        </p:nvSpPr>
        <p:spPr>
          <a:xfrm>
            <a:off x="72008" y="195486"/>
            <a:ext cx="9036496" cy="378042"/>
          </a:xfrm>
        </p:spPr>
        <p:txBody>
          <a:bodyPr>
            <a:noAutofit/>
          </a:bodyPr>
          <a:lstStyle/>
          <a:p>
            <a:r>
              <a:rPr lang="es-ES_tradnl" sz="2400" dirty="0" smtClean="0"/>
              <a:t>Y repito: al usuario no le preocupa demasiado la seguridad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2193708"/>
            <a:ext cx="9144000" cy="756084"/>
          </a:xfrm>
        </p:spPr>
        <p:txBody>
          <a:bodyPr>
            <a:normAutofit/>
          </a:bodyPr>
          <a:lstStyle/>
          <a:p>
            <a:pPr algn="ctr"/>
            <a:r>
              <a:rPr lang="es-ES_tradnl" dirty="0" smtClean="0"/>
              <a:t>Dispositivos móviles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3 Título"/>
          <p:cNvSpPr txBox="1">
            <a:spLocks/>
          </p:cNvSpPr>
          <p:nvPr/>
        </p:nvSpPr>
        <p:spPr>
          <a:xfrm>
            <a:off x="179512" y="141480"/>
            <a:ext cx="8299648" cy="432048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Con los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d</a:t>
            </a: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ispositivos móviles la seguridad es mejor…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46" name="AutoShape 2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148" name="AutoShape 4" descr="data:image/gif;base64,R0lGODlhAQABAAAAACH5BAEKAAEALAAAAAABAAEAAAICTAEAOw=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1151112" y="627534"/>
            <a:ext cx="5734006" cy="27003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s-ES" sz="1400" b="1" dirty="0" smtClean="0"/>
              <a:t>Más de 350 aplicaciones con malware llegan a </a:t>
            </a:r>
            <a:r>
              <a:rPr lang="es-ES" sz="1400" b="1" dirty="0" err="1" smtClean="0"/>
              <a:t>Android</a:t>
            </a:r>
            <a:r>
              <a:rPr lang="es-ES" sz="1400" b="1" dirty="0" smtClean="0"/>
              <a:t> cada hora</a:t>
            </a:r>
          </a:p>
          <a:p>
            <a:endParaRPr lang="es-ES" sz="1400" b="1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3" y="1059583"/>
            <a:ext cx="7344815" cy="36403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10 Rectángulo"/>
          <p:cNvSpPr/>
          <p:nvPr/>
        </p:nvSpPr>
        <p:spPr>
          <a:xfrm>
            <a:off x="0" y="477902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https://securelist.lat/it-threat-evolution-q1-2019-statistics/88983/</a:t>
            </a:r>
            <a:endParaRPr lang="es-ES" sz="14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3" y="987574"/>
            <a:ext cx="5003997" cy="37724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681540"/>
            <a:ext cx="3240360" cy="3839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437624"/>
            <a:ext cx="3238500" cy="255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13 Título"/>
          <p:cNvSpPr txBox="1">
            <a:spLocks/>
          </p:cNvSpPr>
          <p:nvPr/>
        </p:nvSpPr>
        <p:spPr>
          <a:xfrm>
            <a:off x="179512" y="141480"/>
            <a:ext cx="8299648" cy="432048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… y para el usuario es mucho más sencillo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3 Título"/>
          <p:cNvSpPr txBox="1">
            <a:spLocks/>
          </p:cNvSpPr>
          <p:nvPr/>
        </p:nvSpPr>
        <p:spPr>
          <a:xfrm>
            <a:off x="179512" y="141480"/>
            <a:ext cx="8299648" cy="432048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… y para el usuario es mucho más sencillo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7642" y="789552"/>
            <a:ext cx="8078248" cy="35643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8 Rectángulo"/>
          <p:cNvSpPr/>
          <p:nvPr/>
        </p:nvSpPr>
        <p:spPr>
          <a:xfrm>
            <a:off x="107504" y="4840002"/>
            <a:ext cx="9036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https://thehackernews.com/2018/09/mac-adware-removal-tool.html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3 Título"/>
          <p:cNvSpPr txBox="1">
            <a:spLocks/>
          </p:cNvSpPr>
          <p:nvPr/>
        </p:nvSpPr>
        <p:spPr>
          <a:xfrm>
            <a:off x="179512" y="141480"/>
            <a:ext cx="8299648" cy="432048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… y para el usuario es mucho más sencillo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1660" y="735546"/>
            <a:ext cx="6120680" cy="39856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0" y="4894008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dirty="0" smtClean="0"/>
              <a:t>https://www.forbes.com/sites/daveywinder/2019/11/16/millions-of-android-users-at-risk-from-146-new-vulnerabilities-already-on-smartphones</a:t>
            </a:r>
            <a:endParaRPr lang="es-E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0464" y="606903"/>
            <a:ext cx="6821487" cy="4179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8" name="13 Título"/>
          <p:cNvSpPr txBox="1">
            <a:spLocks/>
          </p:cNvSpPr>
          <p:nvPr/>
        </p:nvSpPr>
        <p:spPr>
          <a:xfrm>
            <a:off x="179512" y="141480"/>
            <a:ext cx="8299648" cy="432048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Y la privacidad se resiente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79512" y="4833033"/>
            <a:ext cx="87849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https://play.google.com/store/apps/details?id=www.ingdirect.nativeframe</a:t>
            </a:r>
            <a:endParaRPr lang="es-ES" sz="1200" dirty="0"/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843558"/>
            <a:ext cx="8723376" cy="37804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0" y="2193708"/>
            <a:ext cx="9144000" cy="756084"/>
          </a:xfrm>
        </p:spPr>
        <p:txBody>
          <a:bodyPr>
            <a:normAutofit/>
          </a:bodyPr>
          <a:lstStyle/>
          <a:p>
            <a:pPr algn="ctr"/>
            <a:r>
              <a:rPr lang="es-ES_tradnl" dirty="0" smtClean="0"/>
              <a:t>Internet of </a:t>
            </a:r>
            <a:r>
              <a:rPr lang="es-ES_tradnl" dirty="0" err="1" smtClean="0"/>
              <a:t>Things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735546"/>
            <a:ext cx="6552728" cy="36489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0" y="4830420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dirty="0" smtClean="0"/>
              <a:t>https://elandroidelibre.elespanol.com/2015/09/otra-nevera-hackeada-como-de-seguro-es-el-internet-de-las-cosas.html</a:t>
            </a:r>
            <a:endParaRPr lang="es-ES" sz="1100" dirty="0"/>
          </a:p>
        </p:txBody>
      </p:sp>
      <p:sp>
        <p:nvSpPr>
          <p:cNvPr id="4" name="13 Título"/>
          <p:cNvSpPr txBox="1">
            <a:spLocks/>
          </p:cNvSpPr>
          <p:nvPr/>
        </p:nvSpPr>
        <p:spPr>
          <a:xfrm>
            <a:off x="179512" y="141480"/>
            <a:ext cx="8299648" cy="432048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/>
          <a:p>
            <a:pPr lvl="0">
              <a:spcBef>
                <a:spcPct val="0"/>
              </a:spcBef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Pero con el </a:t>
            </a:r>
            <a:r>
              <a:rPr lang="es-ES_tradnl" sz="43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IoT</a:t>
            </a: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seguro que lo hacemos bien …</a:t>
            </a:r>
            <a:endParaRPr lang="es-ES" sz="43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323528" y="681540"/>
            <a:ext cx="8352928" cy="405045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395536" y="627534"/>
            <a:ext cx="820891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b="1" dirty="0" smtClean="0">
                <a:latin typeface="+mj-lt"/>
                <a:cs typeface="Courier New" pitchFamily="49" charset="0"/>
              </a:rPr>
              <a:t>RFC 2554 – Marzo 1.999 SMTP </a:t>
            </a:r>
            <a:r>
              <a:rPr lang="es-ES" b="1" dirty="0" err="1" smtClean="0">
                <a:latin typeface="+mj-lt"/>
                <a:cs typeface="Courier New" pitchFamily="49" charset="0"/>
              </a:rPr>
              <a:t>Service</a:t>
            </a:r>
            <a:r>
              <a:rPr lang="es-ES" b="1" dirty="0" smtClean="0">
                <a:latin typeface="+mj-lt"/>
                <a:cs typeface="Courier New" pitchFamily="49" charset="0"/>
              </a:rPr>
              <a:t> </a:t>
            </a:r>
            <a:r>
              <a:rPr lang="es-ES" b="1" dirty="0" err="1" smtClean="0">
                <a:latin typeface="+mj-lt"/>
                <a:cs typeface="Courier New" pitchFamily="49" charset="0"/>
              </a:rPr>
              <a:t>Extension</a:t>
            </a:r>
            <a:r>
              <a:rPr lang="es-ES" b="1" dirty="0" smtClean="0">
                <a:latin typeface="+mj-lt"/>
                <a:cs typeface="Courier New" pitchFamily="49" charset="0"/>
              </a:rPr>
              <a:t> </a:t>
            </a:r>
            <a:r>
              <a:rPr lang="es-ES" b="1" dirty="0" err="1" smtClean="0">
                <a:latin typeface="+mj-lt"/>
                <a:cs typeface="Courier New" pitchFamily="49" charset="0"/>
              </a:rPr>
              <a:t>for</a:t>
            </a:r>
            <a:r>
              <a:rPr lang="es-ES" b="1" dirty="0" smtClean="0">
                <a:latin typeface="+mj-lt"/>
                <a:cs typeface="Courier New" pitchFamily="49" charset="0"/>
              </a:rPr>
              <a:t> </a:t>
            </a:r>
            <a:r>
              <a:rPr lang="es-ES" b="1" dirty="0" err="1" smtClean="0">
                <a:latin typeface="+mj-lt"/>
                <a:cs typeface="Courier New" pitchFamily="49" charset="0"/>
              </a:rPr>
              <a:t>Authentication</a:t>
            </a:r>
            <a:endParaRPr lang="es-ES" b="1" dirty="0" smtClean="0">
              <a:latin typeface="+mj-lt"/>
              <a:cs typeface="Courier New" pitchFamily="49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72008" y="4731990"/>
            <a:ext cx="8964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https://tools.ietf.org/html/rfc2554</a:t>
            </a:r>
            <a:endParaRPr lang="es-ES" sz="1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059582"/>
            <a:ext cx="4791844" cy="35874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0907" y="1661663"/>
            <a:ext cx="5162186" cy="18201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13 Título"/>
          <p:cNvSpPr txBox="1">
            <a:spLocks/>
          </p:cNvSpPr>
          <p:nvPr/>
        </p:nvSpPr>
        <p:spPr>
          <a:xfrm>
            <a:off x="323528" y="141480"/>
            <a:ext cx="8299648" cy="432048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Los programadores somos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gente confiada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3 Título"/>
          <p:cNvSpPr txBox="1">
            <a:spLocks/>
          </p:cNvSpPr>
          <p:nvPr/>
        </p:nvSpPr>
        <p:spPr>
          <a:xfrm>
            <a:off x="179512" y="141480"/>
            <a:ext cx="8299648" cy="432048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/>
          <a:p>
            <a:pPr lvl="0">
              <a:spcBef>
                <a:spcPct val="0"/>
              </a:spcBef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Pero con el </a:t>
            </a:r>
            <a:r>
              <a:rPr lang="es-ES_tradnl" sz="43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IoT</a:t>
            </a: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seguro que lo hacemos bien …</a:t>
            </a:r>
            <a:endParaRPr lang="es-ES" sz="43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0" y="4658168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https://blogs.protegerse.com/2016/08/22/cerraduras-inteligentes-no-tan-seguras-como-nos-gustaria/</a:t>
            </a:r>
            <a:endParaRPr lang="es-E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620522"/>
            <a:ext cx="6408712" cy="38618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3 Título"/>
          <p:cNvSpPr txBox="1">
            <a:spLocks/>
          </p:cNvSpPr>
          <p:nvPr/>
        </p:nvSpPr>
        <p:spPr>
          <a:xfrm>
            <a:off x="179512" y="141480"/>
            <a:ext cx="8299648" cy="432048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/>
          <a:p>
            <a:pPr lvl="0">
              <a:spcBef>
                <a:spcPct val="0"/>
              </a:spcBef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Pero con el </a:t>
            </a:r>
            <a:r>
              <a:rPr lang="es-ES_tradnl" sz="43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IoT</a:t>
            </a: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seguro que lo hacemos bien …</a:t>
            </a:r>
            <a:endParaRPr lang="es-ES" sz="43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789552"/>
            <a:ext cx="6552728" cy="37933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7" name="6 Rectángulo"/>
          <p:cNvSpPr/>
          <p:nvPr/>
        </p:nvSpPr>
        <p:spPr>
          <a:xfrm>
            <a:off x="0" y="4785996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 smtClean="0"/>
              <a:t>https://unaaldia.hispasec.com/2019/09/bypass-mediante-sql-injection-en-alexa.html</a:t>
            </a:r>
            <a:endParaRPr lang="es-E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735546"/>
            <a:ext cx="4608512" cy="38753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0" y="4859818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b="1" dirty="0" smtClean="0"/>
              <a:t>https://www.troyhunt.com/data-from-connected-cloudpets-teddy-bears-leaked-and-ransomed-exposing-kids-voice-messages/</a:t>
            </a:r>
            <a:endParaRPr lang="es-ES" sz="1100" b="1" dirty="0"/>
          </a:p>
        </p:txBody>
      </p:sp>
      <p:sp>
        <p:nvSpPr>
          <p:cNvPr id="5" name="13 Título"/>
          <p:cNvSpPr txBox="1">
            <a:spLocks/>
          </p:cNvSpPr>
          <p:nvPr/>
        </p:nvSpPr>
        <p:spPr>
          <a:xfrm>
            <a:off x="179512" y="141480"/>
            <a:ext cx="8299648" cy="432048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/>
          <a:p>
            <a:pPr lvl="0">
              <a:spcBef>
                <a:spcPct val="0"/>
              </a:spcBef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Pero con el </a:t>
            </a:r>
            <a:r>
              <a:rPr lang="es-ES_tradnl" sz="43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IoT</a:t>
            </a: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seguro que lo hacemos bien …</a:t>
            </a:r>
            <a:endParaRPr lang="es-ES" sz="43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023578"/>
            <a:ext cx="6336704" cy="35643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0" y="4848277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b="1" dirty="0" smtClean="0"/>
              <a:t>http://www.20minutos.es/noticia/3007581/0/vibradores-conectados-funciones-innecesarias-ponen-riesgo-privacidad/</a:t>
            </a:r>
            <a:endParaRPr lang="es-ES" sz="1200" b="1" dirty="0"/>
          </a:p>
        </p:txBody>
      </p:sp>
      <p:sp>
        <p:nvSpPr>
          <p:cNvPr id="5" name="13 Título"/>
          <p:cNvSpPr txBox="1">
            <a:spLocks/>
          </p:cNvSpPr>
          <p:nvPr/>
        </p:nvSpPr>
        <p:spPr>
          <a:xfrm>
            <a:off x="179512" y="141480"/>
            <a:ext cx="8299648" cy="432048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/>
          <a:p>
            <a:pPr lvl="0">
              <a:spcBef>
                <a:spcPct val="0"/>
              </a:spcBef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Pero con el </a:t>
            </a:r>
            <a:r>
              <a:rPr lang="es-ES_tradnl" sz="43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IoT</a:t>
            </a: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seguro que lo hacemos bien …</a:t>
            </a:r>
            <a:endParaRPr lang="es-ES" sz="43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3 Título"/>
          <p:cNvSpPr txBox="1">
            <a:spLocks/>
          </p:cNvSpPr>
          <p:nvPr/>
        </p:nvSpPr>
        <p:spPr>
          <a:xfrm>
            <a:off x="179512" y="141480"/>
            <a:ext cx="8299648" cy="432048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/>
          <a:p>
            <a:pPr lvl="0">
              <a:spcBef>
                <a:spcPct val="0"/>
              </a:spcBef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Pero con el </a:t>
            </a:r>
            <a:r>
              <a:rPr lang="es-ES_tradnl" sz="43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IoT</a:t>
            </a: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seguro que lo hacemos bien …</a:t>
            </a:r>
            <a:endParaRPr lang="es-ES" sz="43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1" y="928092"/>
            <a:ext cx="7964487" cy="337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4 Rectángulo"/>
          <p:cNvSpPr/>
          <p:nvPr/>
        </p:nvSpPr>
        <p:spPr>
          <a:xfrm>
            <a:off x="107504" y="4725021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https://securelist.com/new-trends-in-the-world-of-iot-threats/87991/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3 Título"/>
          <p:cNvSpPr txBox="1">
            <a:spLocks/>
          </p:cNvSpPr>
          <p:nvPr/>
        </p:nvSpPr>
        <p:spPr>
          <a:xfrm>
            <a:off x="179512" y="141480"/>
            <a:ext cx="8299648" cy="432048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/>
          <a:p>
            <a:pPr lvl="0">
              <a:spcBef>
                <a:spcPct val="0"/>
              </a:spcBef>
              <a:defRPr/>
            </a:pPr>
            <a:r>
              <a:rPr lang="es-ES_tradnl" sz="43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DdoS</a:t>
            </a: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: aprovechando </a:t>
            </a:r>
            <a:r>
              <a:rPr lang="es-ES_tradnl" sz="43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IoT</a:t>
            </a: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para atacar las redes</a:t>
            </a:r>
            <a:endParaRPr lang="es-ES" sz="43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26" name="AutoShape 2" descr="https://www.itproportal.com/media/img/missing-imag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28" name="AutoShape 4" descr="https://www.itproportal.com/media/img/missing-imag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Norton UK Botspo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882" y="2715766"/>
            <a:ext cx="5120566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4" name="13 Rectángulo"/>
          <p:cNvSpPr/>
          <p:nvPr/>
        </p:nvSpPr>
        <p:spPr>
          <a:xfrm>
            <a:off x="1331640" y="736124"/>
            <a:ext cx="72008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600"/>
              </a:spcAft>
            </a:pPr>
            <a:r>
              <a:rPr lang="es-ES" sz="1400" b="1" dirty="0" err="1" smtClean="0"/>
              <a:t>Mirai</a:t>
            </a:r>
            <a:r>
              <a:rPr lang="es-ES" sz="1400" b="1" dirty="0" smtClean="0"/>
              <a:t>: </a:t>
            </a:r>
            <a:r>
              <a:rPr lang="es-ES" sz="1400" dirty="0" smtClean="0"/>
              <a:t>malware para la creación de </a:t>
            </a:r>
            <a:r>
              <a:rPr lang="es-ES" sz="1400" dirty="0" err="1" smtClean="0"/>
              <a:t>botnet</a:t>
            </a:r>
            <a:r>
              <a:rPr lang="es-ES" sz="1400" dirty="0" smtClean="0"/>
              <a:t> utilizando dispositivos </a:t>
            </a:r>
            <a:r>
              <a:rPr lang="es-ES" sz="1400" dirty="0" err="1" smtClean="0"/>
              <a:t>IoT</a:t>
            </a:r>
            <a:r>
              <a:rPr lang="es-ES" sz="1400" dirty="0" smtClean="0"/>
              <a:t>.</a:t>
            </a:r>
          </a:p>
          <a:p>
            <a:pPr fontAlgn="base">
              <a:spcAft>
                <a:spcPts val="600"/>
              </a:spcAft>
            </a:pPr>
            <a:r>
              <a:rPr lang="es-ES" sz="1400" dirty="0" smtClean="0"/>
              <a:t>En septiembre de 2016 lanza un ataque distribuido de denegación de servicios contra los sitios de Brian </a:t>
            </a:r>
            <a:r>
              <a:rPr lang="es-ES" sz="1400" dirty="0" err="1" smtClean="0"/>
              <a:t>Krebs</a:t>
            </a:r>
            <a:r>
              <a:rPr lang="es-ES" sz="1400" dirty="0" smtClean="0"/>
              <a:t>, OVH y Dyn.</a:t>
            </a:r>
          </a:p>
          <a:p>
            <a:pPr fontAlgn="base">
              <a:spcAft>
                <a:spcPts val="600"/>
              </a:spcAft>
            </a:pPr>
            <a:r>
              <a:rPr lang="es-ES_tradnl" sz="1400" dirty="0" smtClean="0"/>
              <a:t>El </a:t>
            </a:r>
            <a:r>
              <a:rPr lang="es-ES_tradnl" sz="1400" dirty="0" err="1" smtClean="0"/>
              <a:t>botnet</a:t>
            </a:r>
            <a:r>
              <a:rPr lang="es-ES_tradnl" sz="1400" dirty="0" smtClean="0"/>
              <a:t> lanza peticiones de hasta 1Tb/s.</a:t>
            </a:r>
          </a:p>
          <a:p>
            <a:pPr fontAlgn="base">
              <a:spcAft>
                <a:spcPts val="600"/>
              </a:spcAft>
            </a:pPr>
            <a:r>
              <a:rPr lang="es-ES_tradnl" sz="1400" dirty="0" smtClean="0"/>
              <a:t>Infecta dispositivos </a:t>
            </a:r>
            <a:r>
              <a:rPr lang="es-ES_tradnl" sz="1400" dirty="0" err="1" smtClean="0"/>
              <a:t>IoT</a:t>
            </a:r>
            <a:r>
              <a:rPr lang="es-ES_tradnl" sz="1400" dirty="0" smtClean="0"/>
              <a:t> que utilizan la configuración de usuario y contraseña predeterminados.</a:t>
            </a:r>
          </a:p>
          <a:p>
            <a:pPr fontAlgn="base"/>
            <a:r>
              <a:rPr lang="es-ES_tradnl" sz="1400" dirty="0" smtClean="0"/>
              <a:t>En octubre de 2016 se libera el código en </a:t>
            </a:r>
            <a:r>
              <a:rPr lang="es-ES_tradnl" sz="1400" dirty="0" err="1" smtClean="0"/>
              <a:t>GitHub</a:t>
            </a:r>
            <a:r>
              <a:rPr lang="es-ES_tradnl" sz="1400" dirty="0" smtClean="0"/>
              <a:t>.</a:t>
            </a:r>
            <a:endParaRPr lang="es-ES" sz="1400" dirty="0" smtClean="0"/>
          </a:p>
          <a:p>
            <a:pPr fontAlgn="base"/>
            <a:endParaRPr lang="es-ES" sz="1400" dirty="0"/>
          </a:p>
        </p:txBody>
      </p:sp>
      <p:sp>
        <p:nvSpPr>
          <p:cNvPr id="20" name="19 Rectángulo"/>
          <p:cNvSpPr/>
          <p:nvPr/>
        </p:nvSpPr>
        <p:spPr>
          <a:xfrm>
            <a:off x="5724128" y="3391420"/>
            <a:ext cx="3240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_tradnl" b="1" dirty="0" smtClean="0"/>
              <a:t>Madrid</a:t>
            </a:r>
            <a:r>
              <a:rPr lang="es-ES_tradnl" dirty="0" smtClean="0"/>
              <a:t> tiene la mayor cantidad de </a:t>
            </a:r>
            <a:r>
              <a:rPr lang="es-ES_tradnl" dirty="0" err="1" smtClean="0"/>
              <a:t>bots</a:t>
            </a:r>
            <a:r>
              <a:rPr lang="es-ES_tradnl" dirty="0" smtClean="0"/>
              <a:t>, seguido por Estambul y Moscú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3 Título"/>
          <p:cNvSpPr txBox="1">
            <a:spLocks/>
          </p:cNvSpPr>
          <p:nvPr/>
        </p:nvSpPr>
        <p:spPr>
          <a:xfrm>
            <a:off x="179512" y="141480"/>
            <a:ext cx="8299648" cy="432048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/>
          <a:p>
            <a:pPr lvl="0">
              <a:spcBef>
                <a:spcPct val="0"/>
              </a:spcBef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Pero con el </a:t>
            </a:r>
            <a:r>
              <a:rPr lang="es-ES_tradnl" sz="43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IoT</a:t>
            </a: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seguro que lo hacemos bien …</a:t>
            </a:r>
            <a:endParaRPr lang="es-ES" sz="43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26" name="AutoShape 2" descr="https://www.itproportal.com/media/img/missing-imag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28" name="AutoShape 4" descr="https://www.itproportal.com/media/img/missing-image.sv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681541"/>
            <a:ext cx="5616624" cy="37061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9" name="18 Rectángulo"/>
          <p:cNvSpPr/>
          <p:nvPr/>
        </p:nvSpPr>
        <p:spPr>
          <a:xfrm>
            <a:off x="35496" y="4743023"/>
            <a:ext cx="9036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https://arstechnica.com/information-technology/2018/02/for-sale-ddoses-guaranteed-to-take-down-gaming-servers-just-20/</a:t>
            </a:r>
            <a:endParaRPr lang="es-ES" sz="1200" dirty="0"/>
          </a:p>
        </p:txBody>
      </p:sp>
      <p:sp>
        <p:nvSpPr>
          <p:cNvPr id="10" name="9 Rectángulo"/>
          <p:cNvSpPr/>
          <p:nvPr/>
        </p:nvSpPr>
        <p:spPr>
          <a:xfrm>
            <a:off x="3851920" y="2301720"/>
            <a:ext cx="2016224" cy="378042"/>
          </a:xfrm>
          <a:prstGeom prst="rect">
            <a:avLst/>
          </a:prstGeom>
          <a:solidFill>
            <a:schemeClr val="accent3">
              <a:alpha val="3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4716016" y="3165816"/>
            <a:ext cx="3528392" cy="1188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773776"/>
            <a:ext cx="5616624" cy="37961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0" y="4803998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https://www.infosecurity-magazine.com/news/most-industrial-networks</a:t>
            </a:r>
            <a:endParaRPr lang="es-ES" sz="1200" dirty="0"/>
          </a:p>
        </p:txBody>
      </p:sp>
      <p:sp>
        <p:nvSpPr>
          <p:cNvPr id="9" name="8 Rectángulo"/>
          <p:cNvSpPr/>
          <p:nvPr/>
        </p:nvSpPr>
        <p:spPr>
          <a:xfrm>
            <a:off x="3707904" y="3147814"/>
            <a:ext cx="4608512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/>
              <a:t>Pen testers gained access to networks and leveraged that foothold to access the broader industrial network containing ICS equipment in 82% of the networks tested.</a:t>
            </a:r>
            <a:endParaRPr lang="es-ES" sz="2000" dirty="0"/>
          </a:p>
        </p:txBody>
      </p:sp>
      <p:sp>
        <p:nvSpPr>
          <p:cNvPr id="6" name="13 Título"/>
          <p:cNvSpPr txBox="1">
            <a:spLocks/>
          </p:cNvSpPr>
          <p:nvPr/>
        </p:nvSpPr>
        <p:spPr>
          <a:xfrm>
            <a:off x="179512" y="141480"/>
            <a:ext cx="8299648" cy="432048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/>
          <a:p>
            <a:pPr lvl="0">
              <a:spcBef>
                <a:spcPct val="0"/>
              </a:spcBef>
              <a:defRPr/>
            </a:pPr>
            <a:r>
              <a:rPr lang="es-ES_tradnl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Pero ICS es completamente seguro …</a:t>
            </a:r>
            <a:endParaRPr lang="es-ES" sz="43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681540"/>
            <a:ext cx="4248472" cy="39298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1275606"/>
            <a:ext cx="4538514" cy="34075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3 Título"/>
          <p:cNvSpPr txBox="1">
            <a:spLocks/>
          </p:cNvSpPr>
          <p:nvPr/>
        </p:nvSpPr>
        <p:spPr>
          <a:xfrm>
            <a:off x="0" y="1923678"/>
            <a:ext cx="9144000" cy="91810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Cuando no nos preocupamos por la seguridad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ocurren cosas …</a:t>
            </a:r>
            <a:endParaRPr kumimoji="0" lang="es-ES" sz="320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7309" y="546525"/>
            <a:ext cx="7329385" cy="4050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0" y="4894008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00" dirty="0" smtClean="0"/>
              <a:t>https://www.elconfidencial.com/tecnologia/2016-11-23/una-empresa-espanola-pierde-de-media-1-4-millones-al-ano-por-ciberataques_1293123/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134037"/>
            <a:ext cx="5760640" cy="16537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10 CuadroTexto"/>
          <p:cNvSpPr txBox="1"/>
          <p:nvPr/>
        </p:nvSpPr>
        <p:spPr>
          <a:xfrm>
            <a:off x="0" y="635374"/>
            <a:ext cx="89644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b="1" dirty="0" smtClean="0">
                <a:latin typeface="+mj-lt"/>
                <a:cs typeface="Courier New" pitchFamily="49" charset="0"/>
              </a:rPr>
              <a:t>CSS 3: </a:t>
            </a:r>
            <a:r>
              <a:rPr lang="es-ES" b="1" dirty="0" err="1" smtClean="0">
                <a:latin typeface="+mj-lt"/>
                <a:cs typeface="Courier New" pitchFamily="49" charset="0"/>
              </a:rPr>
              <a:t>Attribute</a:t>
            </a:r>
            <a:r>
              <a:rPr lang="es-ES" b="1" dirty="0" smtClean="0">
                <a:latin typeface="+mj-lt"/>
                <a:cs typeface="Courier New" pitchFamily="49" charset="0"/>
              </a:rPr>
              <a:t> selector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0367" y="3057804"/>
            <a:ext cx="3703269" cy="9721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4537" y="1842669"/>
            <a:ext cx="8334926" cy="1458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13 Título"/>
          <p:cNvSpPr txBox="1">
            <a:spLocks/>
          </p:cNvSpPr>
          <p:nvPr/>
        </p:nvSpPr>
        <p:spPr>
          <a:xfrm>
            <a:off x="323528" y="141480"/>
            <a:ext cx="8299648" cy="432048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Los programadores somos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gente confiada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95486"/>
            <a:ext cx="7412037" cy="44088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6" name="5 Rectángulo"/>
          <p:cNvSpPr/>
          <p:nvPr/>
        </p:nvSpPr>
        <p:spPr>
          <a:xfrm>
            <a:off x="0" y="473199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https://thenextweb.com/security/2019/09/02/fraudsters-deepfake-ceos-voice-to-trick-manager-into-transferring-243000</a:t>
            </a:r>
            <a:r>
              <a:rPr lang="es-ES" dirty="0" smtClean="0"/>
              <a:t>/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91597"/>
            <a:ext cx="6192688" cy="4586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0" y="4848277"/>
            <a:ext cx="9036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https://www.elconfidencial.com/amp/tecnologia/2018-09-15/banca-online-seguridad-agujeros_1615928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456815"/>
            <a:ext cx="6912768" cy="42298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9 Rectángulo"/>
          <p:cNvSpPr/>
          <p:nvPr/>
        </p:nvSpPr>
        <p:spPr>
          <a:xfrm>
            <a:off x="0" y="4805812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dirty="0" smtClean="0"/>
              <a:t>https://tecnonucleous.com/2018/02/10/cientificos-nucleares-rusos-fueron-arrestados-por-usar-una-supercomputadora-para-minar-bitcoins/</a:t>
            </a:r>
            <a:endParaRPr lang="es-E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5726" y="384573"/>
            <a:ext cx="6430963" cy="437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4 Rectángulo"/>
          <p:cNvSpPr/>
          <p:nvPr/>
        </p:nvSpPr>
        <p:spPr>
          <a:xfrm>
            <a:off x="0" y="4894008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dirty="0" smtClean="0"/>
              <a:t>https://www.genbeta.com/actualidad/autoridades-ucranianas-realizan-redada-central-nuclear-que-se-estaban-minando-criptomonedas</a:t>
            </a:r>
            <a:endParaRPr lang="es-E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5008" y="924567"/>
            <a:ext cx="7473987" cy="32943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0" y="4865589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dirty="0" smtClean="0"/>
              <a:t>https://www.xataka.com/seguridad/the-dao-y-el-caso-del-robo-de-los-50-millones-de-dolares-en-ethereum-insert-coin-1x01</a:t>
            </a:r>
            <a:endParaRPr lang="es-E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9" y="465517"/>
            <a:ext cx="6278563" cy="42802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6" name="5 Rectángulo"/>
          <p:cNvSpPr/>
          <p:nvPr/>
        </p:nvSpPr>
        <p:spPr>
          <a:xfrm>
            <a:off x="0" y="4833033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https://www.genbeta.com/actualidad/logran-romper-esquema-cifrado-sistema-votacion-ruso-basado-blockchain</a:t>
            </a:r>
            <a:r>
              <a:rPr lang="es-ES" sz="1600" dirty="0" smtClean="0"/>
              <a:t>/</a:t>
            </a:r>
            <a:endParaRPr lang="es-E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95486"/>
            <a:ext cx="5400600" cy="44767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4 Rectángulo"/>
          <p:cNvSpPr/>
          <p:nvPr/>
        </p:nvSpPr>
        <p:spPr>
          <a:xfrm>
            <a:off x="0" y="477902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https://threatpost.com/critical-bugs-food-safety-remote-attacks/148009/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0244" y="303498"/>
            <a:ext cx="6334125" cy="4200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107504" y="4785997"/>
            <a:ext cx="88569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https://securingtomorrow.mcafee.com/mcafee-labs/80-to-0-in-under-5-seconds-falsifying-a-medical-patients-vitals/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7707" y="596480"/>
            <a:ext cx="5708586" cy="39505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9 Rectángulo"/>
          <p:cNvSpPr/>
          <p:nvPr/>
        </p:nvSpPr>
        <p:spPr>
          <a:xfrm>
            <a:off x="0" y="4848277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https://blogs.protegerse.com/2016/09/22/investigadores-chinos-consiguen-hackear-un-tesla-model-s-remotamente/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627534"/>
            <a:ext cx="5616624" cy="38884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1" name="10 Rectángulo"/>
          <p:cNvSpPr/>
          <p:nvPr/>
        </p:nvSpPr>
        <p:spPr>
          <a:xfrm>
            <a:off x="0" y="4731990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https://securelist.com/mobile-apps-and-stealing-a-connected-car/77576/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131590"/>
            <a:ext cx="5802981" cy="32753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12 Rectángulo"/>
          <p:cNvSpPr/>
          <p:nvPr/>
        </p:nvSpPr>
        <p:spPr>
          <a:xfrm>
            <a:off x="0" y="463036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https://no-csp-css-keylogger.badsite.io/</a:t>
            </a:r>
          </a:p>
          <a:p>
            <a:pPr algn="ctr"/>
            <a:r>
              <a:rPr lang="es-ES" sz="1200" dirty="0" smtClean="0"/>
              <a:t>https://github.com/maxchehab/CSS-Keylogging</a:t>
            </a:r>
            <a:endParaRPr lang="es-ES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707654"/>
            <a:ext cx="4338862" cy="254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13 Título"/>
          <p:cNvSpPr txBox="1">
            <a:spLocks/>
          </p:cNvSpPr>
          <p:nvPr/>
        </p:nvSpPr>
        <p:spPr>
          <a:xfrm>
            <a:off x="323528" y="141480"/>
            <a:ext cx="8299648" cy="432048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Los programadores somos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gente confiada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>
          <a:xfrm>
            <a:off x="0" y="4825194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http://blogs.itpro.es/danialonso/algunas-versiones-de-segway-pueden-ser-hackeadas/</a:t>
            </a:r>
            <a:endParaRPr lang="es-ES" sz="1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681540"/>
            <a:ext cx="5400600" cy="37804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1" y="357504"/>
            <a:ext cx="6336704" cy="44284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0" y="4879200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http://www.bbc.com/news/technology-40754403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553266"/>
            <a:ext cx="6480720" cy="40369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0" y="4879200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https://www.wired.com/2015/04/hackers-commandeer-new-planes-passenger-wi-fi/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3514" y="600531"/>
            <a:ext cx="7256975" cy="3942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0" y="485981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https://www.csoonline.com/article/3236721/security/homeland-security-team-remotely-hacked-a-boeing-757.amp.html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6 Grupo"/>
          <p:cNvGrpSpPr/>
          <p:nvPr/>
        </p:nvGrpSpPr>
        <p:grpSpPr>
          <a:xfrm>
            <a:off x="1187624" y="87474"/>
            <a:ext cx="6768752" cy="4752528"/>
            <a:chOff x="1691680" y="188640"/>
            <a:chExt cx="6768752" cy="6336704"/>
          </a:xfrm>
        </p:grpSpPr>
        <p:pic>
          <p:nvPicPr>
            <p:cNvPr id="9830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71800" y="332656"/>
              <a:ext cx="5568913" cy="60473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830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6200000">
              <a:off x="-781732" y="2878076"/>
              <a:ext cx="6120681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5 Rectángulo"/>
            <p:cNvSpPr/>
            <p:nvPr/>
          </p:nvSpPr>
          <p:spPr>
            <a:xfrm>
              <a:off x="1691680" y="188640"/>
              <a:ext cx="6768752" cy="63367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9" name="8 Rectángulo"/>
          <p:cNvSpPr/>
          <p:nvPr/>
        </p:nvSpPr>
        <p:spPr>
          <a:xfrm>
            <a:off x="0" y="489400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https://unaaldia.hispasec.com/2019/08/descubierta-vulnerabilidad-que-permite-manipular-pequenas-avionetas.html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520858"/>
            <a:ext cx="6480720" cy="41017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10 Rectángulo"/>
          <p:cNvSpPr/>
          <p:nvPr/>
        </p:nvSpPr>
        <p:spPr>
          <a:xfrm>
            <a:off x="0" y="4848277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http://computerhoy.com/noticias/software/industroyer-malware-que-tumba-centrales-electricas-63804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519522"/>
            <a:ext cx="7560840" cy="3966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4725021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https://techcrunch.com/2018/08/08/hack-the-planet-vulnerabilities-unearthed-in-satellite-systems-used-around-the-globe</a:t>
            </a:r>
            <a:r>
              <a:rPr lang="es-ES" dirty="0" smtClean="0"/>
              <a:t>/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1480"/>
            <a:ext cx="6912768" cy="35103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251520" y="3723878"/>
            <a:ext cx="8496944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/>
              <a:t>“Nuclear weapons systems were developed before the advancement of computer technology and little consideration was given to potential cyber vulnerabilities. As a result, current nuclear strategy often overlooks the widespread use of digital technology in nuclear systems,” the authors of the study said.</a:t>
            </a:r>
            <a:endParaRPr lang="es-ES" sz="1600" dirty="0"/>
          </a:p>
        </p:txBody>
      </p:sp>
      <p:sp>
        <p:nvSpPr>
          <p:cNvPr id="6" name="5 Rectángulo"/>
          <p:cNvSpPr/>
          <p:nvPr/>
        </p:nvSpPr>
        <p:spPr>
          <a:xfrm>
            <a:off x="0" y="4876006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smtClean="0"/>
              <a:t>https://www.theguardian.com/technology/2018/jan/11/cyber-attack-risk-on-nuclear-weapons-systems-relatively-high-thinktank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5486"/>
            <a:ext cx="7668920" cy="4201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3003798"/>
            <a:ext cx="6572250" cy="16644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0" y="4797251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 smtClean="0"/>
              <a:t>https://www.zdnet.com/article/us-ballistic-missile-systems-have-very-poor-cyber-security/</a:t>
            </a:r>
            <a:endParaRPr lang="es-E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3076" y="249493"/>
            <a:ext cx="6377851" cy="43744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0" y="477902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https://www.engadget.com/2018/10/10/pentagon-weapons-systems-gao-report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131590"/>
            <a:ext cx="7632848" cy="29344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827584" y="843558"/>
            <a:ext cx="813690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_tradnl" dirty="0" smtClean="0"/>
              <a:t> NT Web </a:t>
            </a:r>
            <a:r>
              <a:rPr lang="es-ES_tradnl" dirty="0" err="1" smtClean="0"/>
              <a:t>Technology</a:t>
            </a:r>
            <a:r>
              <a:rPr lang="es-ES_tradnl" dirty="0" smtClean="0"/>
              <a:t> </a:t>
            </a:r>
            <a:r>
              <a:rPr lang="es-ES_tradnl" dirty="0" err="1" smtClean="0"/>
              <a:t>Vulnerabilities</a:t>
            </a:r>
            <a:r>
              <a:rPr lang="es-ES_tradnl" dirty="0" smtClean="0"/>
              <a:t> – revista </a:t>
            </a:r>
            <a:r>
              <a:rPr lang="es-ES_tradnl" dirty="0" err="1" smtClean="0"/>
              <a:t>Phrack</a:t>
            </a:r>
            <a:r>
              <a:rPr lang="es-ES_tradnl" dirty="0" smtClean="0"/>
              <a:t> (1.998)</a:t>
            </a:r>
            <a:endParaRPr lang="es-ES" dirty="0"/>
          </a:p>
        </p:txBody>
      </p:sp>
      <p:sp>
        <p:nvSpPr>
          <p:cNvPr id="9" name="13 Título"/>
          <p:cNvSpPr txBox="1">
            <a:spLocks/>
          </p:cNvSpPr>
          <p:nvPr/>
        </p:nvSpPr>
        <p:spPr>
          <a:xfrm>
            <a:off x="323528" y="141480"/>
            <a:ext cx="8299648" cy="432048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Los programadores somos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gente confiada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1115616" y="1977684"/>
            <a:ext cx="7416824" cy="7380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3939902"/>
            <a:ext cx="6686550" cy="6500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9 Rectángulo"/>
          <p:cNvSpPr/>
          <p:nvPr/>
        </p:nvSpPr>
        <p:spPr>
          <a:xfrm>
            <a:off x="0" y="4803998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https://www.owasp.org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323528" y="195486"/>
            <a:ext cx="8712968" cy="648072"/>
          </a:xfrm>
        </p:spPr>
        <p:txBody>
          <a:bodyPr>
            <a:normAutofit fontScale="90000"/>
          </a:bodyPr>
          <a:lstStyle/>
          <a:p>
            <a:r>
              <a:rPr lang="es-ES_tradnl" sz="4000" dirty="0" smtClean="0"/>
              <a:t>Evitemos que éste sea el camino…</a:t>
            </a:r>
            <a:endParaRPr lang="es-ES" sz="4000" dirty="0"/>
          </a:p>
        </p:txBody>
      </p:sp>
      <p:pic>
        <p:nvPicPr>
          <p:cNvPr id="51202" name="Picture 2" descr="https://pbs.twimg.com/media/DMReEalW4AAZeu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113588"/>
            <a:ext cx="6048672" cy="34023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Rectángulo"/>
          <p:cNvSpPr/>
          <p:nvPr/>
        </p:nvSpPr>
        <p:spPr>
          <a:xfrm>
            <a:off x="107504" y="4496802"/>
            <a:ext cx="8928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b="1" dirty="0" err="1" smtClean="0"/>
              <a:t>Mikko</a:t>
            </a:r>
            <a:r>
              <a:rPr lang="es-ES" sz="1400" b="1" dirty="0" smtClean="0"/>
              <a:t> </a:t>
            </a:r>
            <a:r>
              <a:rPr lang="es-ES" sz="1400" b="1" dirty="0" err="1" smtClean="0"/>
              <a:t>Hypponen</a:t>
            </a:r>
            <a:r>
              <a:rPr lang="es-ES" sz="1400" b="1" dirty="0" smtClean="0"/>
              <a:t>: Luchando contra virus, defendiendo Internet</a:t>
            </a:r>
          </a:p>
          <a:p>
            <a:pPr algn="ctr"/>
            <a:r>
              <a:rPr lang="es-ES" sz="1400" dirty="0" smtClean="0"/>
              <a:t>https://www.youtube.com/watch?v=cf3zxHuSM2Y</a:t>
            </a:r>
            <a:endParaRPr lang="es-ES" sz="1400" dirty="0"/>
          </a:p>
        </p:txBody>
      </p:sp>
      <p:pic>
        <p:nvPicPr>
          <p:cNvPr id="139266" name="Picture 2" descr="Resultado de imagen de Brain 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838" y="699542"/>
            <a:ext cx="8315635" cy="3744416"/>
          </a:xfrm>
          <a:prstGeom prst="rect">
            <a:avLst/>
          </a:prstGeom>
          <a:noFill/>
        </p:spPr>
      </p:pic>
      <p:sp>
        <p:nvSpPr>
          <p:cNvPr id="6" name="5 Rectángulo"/>
          <p:cNvSpPr/>
          <p:nvPr/>
        </p:nvSpPr>
        <p:spPr>
          <a:xfrm>
            <a:off x="6300192" y="1923678"/>
            <a:ext cx="1872208" cy="1584176"/>
          </a:xfrm>
          <a:prstGeom prst="rect">
            <a:avLst/>
          </a:prstGeom>
          <a:solidFill>
            <a:schemeClr val="bg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13 Título"/>
          <p:cNvSpPr txBox="1">
            <a:spLocks/>
          </p:cNvSpPr>
          <p:nvPr/>
        </p:nvSpPr>
        <p:spPr>
          <a:xfrm>
            <a:off x="323528" y="141480"/>
            <a:ext cx="8299648" cy="432048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Los programadores somos</a:t>
            </a:r>
            <a:r>
              <a:rPr kumimoji="0" lang="es-ES_tradnl" sz="43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gente confiada</a:t>
            </a:r>
            <a:endParaRPr kumimoji="0" lang="es-ES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i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Viajes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7790</TotalTime>
  <Words>1349</Words>
  <Application>Microsoft Office PowerPoint</Application>
  <PresentationFormat>Presentación en pantalla (16:9)</PresentationFormat>
  <Paragraphs>238</Paragraphs>
  <Slides>80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1" baseType="lpstr">
      <vt:lpstr>Solsticio</vt:lpstr>
      <vt:lpstr>¿Por qué los programadores deberíamos preocuparnos por la seguridad?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¿Qué pensamos los programadores sobre la seguridad?</vt:lpstr>
      <vt:lpstr>La seguridad es un problema de sistemas</vt:lpstr>
      <vt:lpstr>Ya nos ocuparemos de asegurar el sistema</vt:lpstr>
      <vt:lpstr>Ya nos ocuparemos de asegurar el sistema</vt:lpstr>
      <vt:lpstr>Diapositiva 15</vt:lpstr>
      <vt:lpstr>¿Quién se va a molestar en atacar mi sistema?</vt:lpstr>
      <vt:lpstr>Diapositiva 17</vt:lpstr>
      <vt:lpstr>Los datos que almaceno no son importantes</vt:lpstr>
      <vt:lpstr>El sistema operativo se encarga de eso …</vt:lpstr>
      <vt:lpstr>Diapositiva 20</vt:lpstr>
      <vt:lpstr>Diapositiva 21</vt:lpstr>
      <vt:lpstr>Diapositiva 22</vt:lpstr>
      <vt:lpstr>El usuario: la víctima perfecta</vt:lpstr>
      <vt:lpstr>El usuario sabe cómo asegurar el sistema …</vt:lpstr>
      <vt:lpstr>El usuario sabe cómo asegurar el sistema …</vt:lpstr>
      <vt:lpstr>El usuario sabe cómo asegurar el sistema …</vt:lpstr>
      <vt:lpstr>Usuario y contraseña basta para asegurar el sistema …</vt:lpstr>
      <vt:lpstr>El usuario considera que las contraseñas no son importantes …</vt:lpstr>
      <vt:lpstr>Lo malo son las fugas de datos …</vt:lpstr>
      <vt:lpstr>… que ocurren porque proteger los sistemas es complicado …</vt:lpstr>
      <vt:lpstr>… y el usuario se empeña en repetirlas una y otra vez</vt:lpstr>
      <vt:lpstr>Diapositiva 32</vt:lpstr>
      <vt:lpstr>Diapositiva 33</vt:lpstr>
      <vt:lpstr>Los programadores somos más cuidadosos</vt:lpstr>
      <vt:lpstr>Diapositiva 35</vt:lpstr>
      <vt:lpstr>Diapositiva 36</vt:lpstr>
      <vt:lpstr>Diapositiva 37</vt:lpstr>
      <vt:lpstr>… pero usamos verificación en dos pasos</vt:lpstr>
      <vt:lpstr>Utilicemos datos biométricos</vt:lpstr>
      <vt:lpstr>¿La contraseña de Twitter es importante?</vt:lpstr>
      <vt:lpstr>Y repito: al usuario no le preocupa demasiado la seguridad</vt:lpstr>
      <vt:lpstr>Dispositivos móviles</vt:lpstr>
      <vt:lpstr>Diapositiva 43</vt:lpstr>
      <vt:lpstr>Diapositiva 44</vt:lpstr>
      <vt:lpstr>Diapositiva 45</vt:lpstr>
      <vt:lpstr>Diapositiva 46</vt:lpstr>
      <vt:lpstr>Diapositiva 47</vt:lpstr>
      <vt:lpstr>Internet of Things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  <vt:lpstr>Diapositiva 59</vt:lpstr>
      <vt:lpstr>Diapositiva 60</vt:lpstr>
      <vt:lpstr>Diapositiva 61</vt:lpstr>
      <vt:lpstr>Diapositiva 62</vt:lpstr>
      <vt:lpstr>Diapositiva 63</vt:lpstr>
      <vt:lpstr>Diapositiva 64</vt:lpstr>
      <vt:lpstr>Diapositiva 65</vt:lpstr>
      <vt:lpstr>Diapositiva 66</vt:lpstr>
      <vt:lpstr>Diapositiva 67</vt:lpstr>
      <vt:lpstr>Diapositiva 68</vt:lpstr>
      <vt:lpstr>Diapositiva 69</vt:lpstr>
      <vt:lpstr>Diapositiva 70</vt:lpstr>
      <vt:lpstr>Diapositiva 71</vt:lpstr>
      <vt:lpstr>Diapositiva 72</vt:lpstr>
      <vt:lpstr>Diapositiva 73</vt:lpstr>
      <vt:lpstr>Diapositiva 74</vt:lpstr>
      <vt:lpstr>Diapositiva 75</vt:lpstr>
      <vt:lpstr>Diapositiva 76</vt:lpstr>
      <vt:lpstr>Diapositiva 77</vt:lpstr>
      <vt:lpstr>Diapositiva 78</vt:lpstr>
      <vt:lpstr>Diapositiva 79</vt:lpstr>
      <vt:lpstr>Evitemos que éste sea el camino…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Seguridad para programadores</dc:title>
  <dc:creator>jbautistam</dc:creator>
  <cp:lastModifiedBy>Jose Antonio Bautista Montejo</cp:lastModifiedBy>
  <cp:revision>735</cp:revision>
  <dcterms:created xsi:type="dcterms:W3CDTF">2017-03-20T10:51:17Z</dcterms:created>
  <dcterms:modified xsi:type="dcterms:W3CDTF">2019-11-22T22:44:41Z</dcterms:modified>
</cp:coreProperties>
</file>